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4"/>
  </p:notesMasterIdLst>
  <p:sldIdLst>
    <p:sldId id="256" r:id="rId2"/>
    <p:sldId id="341" r:id="rId3"/>
    <p:sldId id="342" r:id="rId4"/>
    <p:sldId id="336" r:id="rId5"/>
    <p:sldId id="269" r:id="rId6"/>
    <p:sldId id="270" r:id="rId7"/>
    <p:sldId id="267" r:id="rId8"/>
    <p:sldId id="268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314" r:id="rId25"/>
    <p:sldId id="315" r:id="rId26"/>
    <p:sldId id="288" r:id="rId27"/>
    <p:sldId id="289" r:id="rId28"/>
    <p:sldId id="290" r:id="rId29"/>
    <p:sldId id="291" r:id="rId30"/>
    <p:sldId id="286" r:id="rId31"/>
    <p:sldId id="287" r:id="rId32"/>
    <p:sldId id="292" r:id="rId33"/>
    <p:sldId id="333" r:id="rId34"/>
    <p:sldId id="339" r:id="rId35"/>
    <p:sldId id="303" r:id="rId36"/>
    <p:sldId id="298" r:id="rId37"/>
    <p:sldId id="304" r:id="rId38"/>
    <p:sldId id="305" r:id="rId39"/>
    <p:sldId id="328" r:id="rId40"/>
    <p:sldId id="343" r:id="rId41"/>
    <p:sldId id="293" r:id="rId42"/>
    <p:sldId id="320" r:id="rId43"/>
    <p:sldId id="294" r:id="rId44"/>
    <p:sldId id="306" r:id="rId45"/>
    <p:sldId id="307" r:id="rId46"/>
    <p:sldId id="321" r:id="rId47"/>
    <p:sldId id="322" r:id="rId48"/>
    <p:sldId id="308" r:id="rId49"/>
    <p:sldId id="329" r:id="rId50"/>
    <p:sldId id="323" r:id="rId51"/>
    <p:sldId id="259" r:id="rId52"/>
    <p:sldId id="324" r:id="rId53"/>
    <p:sldId id="302" r:id="rId54"/>
    <p:sldId id="332" r:id="rId55"/>
    <p:sldId id="309" r:id="rId56"/>
    <p:sldId id="312" r:id="rId57"/>
    <p:sldId id="325" r:id="rId58"/>
    <p:sldId id="310" r:id="rId59"/>
    <p:sldId id="326" r:id="rId60"/>
    <p:sldId id="327" r:id="rId61"/>
    <p:sldId id="330" r:id="rId62"/>
    <p:sldId id="311" r:id="rId63"/>
    <p:sldId id="331" r:id="rId64"/>
    <p:sldId id="313" r:id="rId65"/>
    <p:sldId id="316" r:id="rId66"/>
    <p:sldId id="317" r:id="rId67"/>
    <p:sldId id="318" r:id="rId68"/>
    <p:sldId id="319" r:id="rId69"/>
    <p:sldId id="426" r:id="rId70"/>
    <p:sldId id="351" r:id="rId71"/>
    <p:sldId id="352" r:id="rId72"/>
    <p:sldId id="353" r:id="rId73"/>
    <p:sldId id="354" r:id="rId74"/>
    <p:sldId id="345" r:id="rId75"/>
    <p:sldId id="346" r:id="rId76"/>
    <p:sldId id="347" r:id="rId77"/>
    <p:sldId id="348" r:id="rId78"/>
    <p:sldId id="349" r:id="rId79"/>
    <p:sldId id="355" r:id="rId80"/>
    <p:sldId id="356" r:id="rId81"/>
    <p:sldId id="357" r:id="rId82"/>
    <p:sldId id="358" r:id="rId83"/>
    <p:sldId id="359" r:id="rId84"/>
    <p:sldId id="360" r:id="rId85"/>
    <p:sldId id="361" r:id="rId86"/>
    <p:sldId id="362" r:id="rId87"/>
    <p:sldId id="363" r:id="rId88"/>
    <p:sldId id="364" r:id="rId89"/>
    <p:sldId id="365" r:id="rId90"/>
    <p:sldId id="266" r:id="rId91"/>
    <p:sldId id="366" r:id="rId92"/>
    <p:sldId id="367" r:id="rId93"/>
    <p:sldId id="300" r:id="rId94"/>
    <p:sldId id="368" r:id="rId95"/>
    <p:sldId id="369" r:id="rId96"/>
    <p:sldId id="370" r:id="rId97"/>
    <p:sldId id="371" r:id="rId98"/>
    <p:sldId id="372" r:id="rId99"/>
    <p:sldId id="301" r:id="rId100"/>
    <p:sldId id="299" r:id="rId101"/>
    <p:sldId id="373" r:id="rId102"/>
    <p:sldId id="262" r:id="rId103"/>
    <p:sldId id="265" r:id="rId104"/>
    <p:sldId id="374" r:id="rId105"/>
    <p:sldId id="375" r:id="rId106"/>
    <p:sldId id="421" r:id="rId107"/>
    <p:sldId id="422" r:id="rId108"/>
    <p:sldId id="423" r:id="rId109"/>
    <p:sldId id="424" r:id="rId110"/>
    <p:sldId id="295" r:id="rId111"/>
    <p:sldId id="425" r:id="rId112"/>
    <p:sldId id="427" r:id="rId113"/>
    <p:sldId id="428" r:id="rId114"/>
    <p:sldId id="429" r:id="rId115"/>
    <p:sldId id="258" r:id="rId116"/>
    <p:sldId id="430" r:id="rId117"/>
    <p:sldId id="431" r:id="rId118"/>
    <p:sldId id="432" r:id="rId119"/>
    <p:sldId id="433" r:id="rId120"/>
    <p:sldId id="434" r:id="rId121"/>
    <p:sldId id="296" r:id="rId122"/>
    <p:sldId id="435" r:id="rId123"/>
    <p:sldId id="436" r:id="rId124"/>
    <p:sldId id="437" r:id="rId125"/>
    <p:sldId id="297" r:id="rId126"/>
    <p:sldId id="438" r:id="rId127"/>
    <p:sldId id="439" r:id="rId128"/>
    <p:sldId id="440" r:id="rId129"/>
    <p:sldId id="441" r:id="rId130"/>
    <p:sldId id="442" r:id="rId131"/>
    <p:sldId id="334" r:id="rId132"/>
    <p:sldId id="444" r:id="rId133"/>
    <p:sldId id="445" r:id="rId134"/>
    <p:sldId id="446" r:id="rId135"/>
    <p:sldId id="447" r:id="rId136"/>
    <p:sldId id="448" r:id="rId137"/>
    <p:sldId id="449" r:id="rId138"/>
    <p:sldId id="450" r:id="rId139"/>
    <p:sldId id="451" r:id="rId140"/>
    <p:sldId id="452" r:id="rId141"/>
    <p:sldId id="453" r:id="rId142"/>
    <p:sldId id="454" r:id="rId1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02FF93-1927-4BD1-9DB0-C78FE5584BAE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D3E857-07E9-4AB9-AC22-7CBBC6B1A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43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新細明體" pitchFamily="18" charset="-120"/>
            </a:endParaRPr>
          </a:p>
        </p:txBody>
      </p:sp>
      <p:sp>
        <p:nvSpPr>
          <p:cNvPr id="203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3EB331F-11F1-4E73-A65C-B1D1AF84A521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37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新細明體" pitchFamily="18" charset="-120"/>
            </a:endParaRPr>
          </a:p>
        </p:txBody>
      </p:sp>
      <p:sp>
        <p:nvSpPr>
          <p:cNvPr id="204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3D732E70-60C9-4A5F-91B2-AD00100B787B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38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35709-09AC-4363-8DB9-BF7DD16ACFB0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15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羅馬人為什麼用四點八五尺為戰車的輪距寬度呢？</a:t>
            </a:r>
            <a:br>
              <a:rPr lang="zh-TW" altLang="en-US" dirty="0"/>
            </a:br>
            <a:r>
              <a:rPr lang="zh-TW" altLang="en-US" dirty="0"/>
              <a:t>原因很簡單，這是兩匹拉戰車的馬的屁股的寬</a:t>
            </a:r>
            <a:r>
              <a:rPr lang="zh-TW" altLang="en-US"/>
              <a:t>度。這些轍跡又是從何而來呢？</a:t>
            </a:r>
            <a:br>
              <a:rPr lang="zh-TW" altLang="en-US"/>
            </a:br>
            <a:r>
              <a:rPr lang="zh-TW" altLang="en-US"/>
              <a:t>答案是古羅馬人定的，四點八五英尺正是羅馬戰車的寬度。如果任何人用不同的輪寬在這些路上行車的話，他的輪子的壽命都不會長。 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35709-09AC-4363-8DB9-BF7DD16ACFB0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406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4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新細明體" pitchFamily="18" charset="-120"/>
            </a:endParaRPr>
          </a:p>
        </p:txBody>
      </p:sp>
      <p:sp>
        <p:nvSpPr>
          <p:cNvPr id="304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671A550-5798-4C33-85CF-6B4FA80D736C}" type="slidenum">
              <a:rPr lang="zh-TW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65</a:t>
            </a:fld>
            <a:endParaRPr lang="en-US" altLang="zh-TW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4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新細明體" pitchFamily="18" charset="-120"/>
            </a:endParaRPr>
          </a:p>
        </p:txBody>
      </p:sp>
      <p:sp>
        <p:nvSpPr>
          <p:cNvPr id="304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671A550-5798-4C33-85CF-6B4FA80D736C}" type="slidenum">
              <a:rPr lang="zh-TW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106</a:t>
            </a:fld>
            <a:endParaRPr lang="en-US" altLang="zh-TW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1.</a:t>
            </a:r>
            <a:r>
              <a:rPr lang="zh-CN" altLang="en-US" dirty="0"/>
              <a:t>新奥尔良，路易斯安那州</a:t>
            </a:r>
            <a:r>
              <a:rPr lang="en-US" altLang="zh-CN" dirty="0"/>
              <a:t>2.</a:t>
            </a:r>
            <a:r>
              <a:rPr lang="zh-CN" altLang="en-US" dirty="0"/>
              <a:t>华盛顿，哥伦比亚地区</a:t>
            </a:r>
            <a:r>
              <a:rPr lang="en-US" altLang="zh-CN" dirty="0"/>
              <a:t>3.</a:t>
            </a:r>
            <a:r>
              <a:rPr lang="zh-CN" altLang="en-US" dirty="0"/>
              <a:t>拉斯维加斯，内华达州</a:t>
            </a:r>
            <a:r>
              <a:rPr lang="en-US" altLang="zh-CN" dirty="0"/>
              <a:t>4.</a:t>
            </a:r>
            <a:r>
              <a:rPr lang="zh-CN" altLang="en-US" dirty="0"/>
              <a:t>黄石国家公园，怀俄明州</a:t>
            </a:r>
            <a:r>
              <a:rPr lang="en-US" altLang="zh-CN" dirty="0"/>
              <a:t>5.</a:t>
            </a:r>
            <a:r>
              <a:rPr lang="zh-CN" altLang="en-US" dirty="0"/>
              <a:t>纽约市，纽约州</a:t>
            </a:r>
            <a:r>
              <a:rPr lang="en-US" altLang="zh-CN" dirty="0"/>
              <a:t>6.</a:t>
            </a:r>
            <a:r>
              <a:rPr lang="zh-CN" altLang="en-US" dirty="0"/>
              <a:t>大峡谷，亚利桑那州</a:t>
            </a:r>
            <a:r>
              <a:rPr lang="en-US" altLang="zh-CN" dirty="0"/>
              <a:t>7.</a:t>
            </a:r>
            <a:r>
              <a:rPr lang="zh-CN" altLang="en-US" dirty="0"/>
              <a:t>洛杉矶，加利福尼亚州</a:t>
            </a:r>
            <a:r>
              <a:rPr lang="en-US" altLang="zh-CN" dirty="0"/>
              <a:t>8.</a:t>
            </a:r>
            <a:r>
              <a:rPr lang="zh-CN" altLang="en-US" dirty="0"/>
              <a:t>奥兰多，佛罗里达州</a:t>
            </a:r>
            <a:r>
              <a:rPr lang="en-US" altLang="zh-CN" dirty="0"/>
              <a:t>9.</a:t>
            </a:r>
            <a:r>
              <a:rPr lang="zh-CN" altLang="en-US" dirty="0"/>
              <a:t>葛底斯堡，宾夕法尼亚州</a:t>
            </a:r>
            <a:r>
              <a:rPr lang="en-US" altLang="zh-CN" dirty="0"/>
              <a:t>10.</a:t>
            </a:r>
            <a:r>
              <a:rPr lang="zh-CN" altLang="en-US" dirty="0"/>
              <a:t>纳什维尔，田纳西州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94A51-A85B-4F86-A680-5921136748D8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036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4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新細明體" pitchFamily="18" charset="-120"/>
            </a:endParaRPr>
          </a:p>
        </p:txBody>
      </p:sp>
      <p:sp>
        <p:nvSpPr>
          <p:cNvPr id="304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671A550-5798-4C33-85CF-6B4FA80D736C}" type="slidenum">
              <a:rPr lang="zh-TW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139</a:t>
            </a:fld>
            <a:endParaRPr lang="en-US" altLang="zh-TW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C58F1-4220-0CC0-C94B-7995A58BFE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9BE045-DEDD-EA79-98B7-6464E1A134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76A70-2068-2951-5823-1D30000E8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11B8-E9F9-4FE6-A0C9-F06E069CD87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38C82-F1B6-2631-97B3-BB9506AD3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58458-C37E-0C5D-DD79-1489A875B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77FB-C915-43D8-BF6A-EC8A73B82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29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68832-A10C-6334-CED8-73B999639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EA400D-86BF-6D7B-A88B-56B466E840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0B099-6CC4-D7A4-1C38-4CEC234BE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11B8-E9F9-4FE6-A0C9-F06E069CD87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AC7640-8A9F-396D-1C63-1B35E90F4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DE2FA-FAC0-689F-739D-9DED3725F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77FB-C915-43D8-BF6A-EC8A73B82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277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7FCC72-5CCA-E110-2062-58CFB93543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D2A63F-530B-D7AF-2D96-51A9C785FE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F5C1F-B073-5523-7A57-8923B0315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11B8-E9F9-4FE6-A0C9-F06E069CD87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86DC8-407B-BA32-B5A3-58319453D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C7BDB-B9D3-7F04-BB19-1359D3C3F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77FB-C915-43D8-BF6A-EC8A73B82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000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74828-479A-8833-09D7-C25FEB8A2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0F897-FBAD-05B2-11F2-D9B9B3961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B67F5-7BBE-9FAB-115F-16CB7C8BD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11B8-E9F9-4FE6-A0C9-F06E069CD87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99EE8-6E78-3BFF-BC69-B97156CA8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C08F8-2E97-E812-C4C4-1EF3FD049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77FB-C915-43D8-BF6A-EC8A73B82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29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E5B1B-0EA3-BF38-42BC-B05ACD089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96675-BF81-376E-3FA7-0C712A2AA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3AC2D-C27D-0E68-2773-DC502DAA2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11B8-E9F9-4FE6-A0C9-F06E069CD87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8333E-4608-1073-1386-039391408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41512-3F74-4959-716C-7D214E452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77FB-C915-43D8-BF6A-EC8A73B82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35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ACFC6-0C64-9537-7481-A552BAADA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1AAAA-A915-5454-2524-2C3B3F4AC3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AAB8A8-9FF0-A3B5-A89F-FECB38C738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AEBF08-7FF3-8CCA-6040-EBB9B8201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11B8-E9F9-4FE6-A0C9-F06E069CD87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5BC4AE-6935-066E-91DB-E57B5FFD8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C3BA03-3A42-BB36-095B-31A87FD0D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77FB-C915-43D8-BF6A-EC8A73B82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5A80A-38DC-C60C-ED20-5BAAB1D54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DE0DB-6F9F-9124-A361-5E3E20FF51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D94F2-C792-0000-1A10-5B03C036D3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C7942B-C86A-07B1-85E4-94D0160F24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EF71BE-823F-BAC5-13B9-4099A3409E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467EFC-5EF0-C7F6-241C-BCAF6A015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11B8-E9F9-4FE6-A0C9-F06E069CD87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39F83A-20FC-F1CC-A0FC-BC8AA8DA3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13D938-5DD4-43AB-7FF5-791926157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77FB-C915-43D8-BF6A-EC8A73B82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888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B76CE-DFC5-AD61-146F-BA5A805F2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E2B6F6-DF2B-6BB6-A214-91507016F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11B8-E9F9-4FE6-A0C9-F06E069CD87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E982DC-AACD-E4AB-BBEA-7402E8A48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D60878-A895-4176-0730-D757A3312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77FB-C915-43D8-BF6A-EC8A73B82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286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DBA0E0-EB11-580A-567C-4DF9E73B4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11B8-E9F9-4FE6-A0C9-F06E069CD87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4A6885-722D-3EC8-6BE3-715DC3850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FE1D6A-5AB7-7DED-E5A5-453FFF1DD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77FB-C915-43D8-BF6A-EC8A73B82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704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1705E-504F-F02B-BDF5-B77F97B91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3C9CC-D003-8145-A96E-C93BC142F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55FD17-7877-B238-D772-52A7E171E7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34AA1-F97D-8A26-8733-8FA2F9F8E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11B8-E9F9-4FE6-A0C9-F06E069CD87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F9860C-29CC-EB39-F39F-F5A298B8E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ECB567-CDEB-738B-6905-51EF7BCFD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77FB-C915-43D8-BF6A-EC8A73B82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88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60D29-6D2E-FD69-FBD3-A2C8F29C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8B5C06-C5BE-2D82-63B9-B79AC9D043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C94C97-C019-AAFC-B6F3-F3DEDA9C2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BDA8C9-EB4B-C5A2-B3D1-6C32CDC16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11B8-E9F9-4FE6-A0C9-F06E069CD87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73C4A4-C0CE-DA9B-2B1A-0EDB81DA5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F88FDD-3E91-5D14-1631-4F929C795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77FB-C915-43D8-BF6A-EC8A73B82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9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944777-6F07-DB04-2CE8-C4B9BE953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253A75-9A62-35E5-7BDC-978D2F94E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D657D-9E82-7380-881A-2E2621E3C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311B8-E9F9-4FE6-A0C9-F06E069CD87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70A78-6CB4-EF79-E951-DCFA51F1D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B52D5-4D72-2EE8-DB9B-678E07542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A77FB-C915-43D8-BF6A-EC8A73B82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80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0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5.png"/><Relationship Id="rId5" Type="http://schemas.openxmlformats.org/officeDocument/2006/relationships/image" Target="../media/image174.jpeg"/><Relationship Id="rId4" Type="http://schemas.openxmlformats.org/officeDocument/2006/relationships/image" Target="../media/image17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image" Target="../media/image176.gif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s://www.iphonemod.net/kuo-more-detail-iphone-13-120hz-and-more.html" TargetMode="Externa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0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10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4.png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10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5.pn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3" Type="http://schemas.openxmlformats.org/officeDocument/2006/relationships/image" Target="../media/image216.png"/><Relationship Id="rId7" Type="http://schemas.openxmlformats.org/officeDocument/2006/relationships/image" Target="../media/image220.png"/><Relationship Id="rId12" Type="http://schemas.openxmlformats.org/officeDocument/2006/relationships/image" Target="../media/image2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9.png"/><Relationship Id="rId11" Type="http://schemas.openxmlformats.org/officeDocument/2006/relationships/image" Target="../media/image224.png"/><Relationship Id="rId5" Type="http://schemas.openxmlformats.org/officeDocument/2006/relationships/image" Target="../media/image218.png"/><Relationship Id="rId10" Type="http://schemas.openxmlformats.org/officeDocument/2006/relationships/image" Target="../media/image223.png"/><Relationship Id="rId4" Type="http://schemas.openxmlformats.org/officeDocument/2006/relationships/image" Target="../media/image217.png"/><Relationship Id="rId9" Type="http://schemas.openxmlformats.org/officeDocument/2006/relationships/image" Target="../media/image2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10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5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JJ5OkS1zv4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1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7" Type="http://schemas.openxmlformats.org/officeDocument/2006/relationships/image" Target="../media/image146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0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3" Type="http://schemas.openxmlformats.org/officeDocument/2006/relationships/image" Target="../media/image162.jpg"/><Relationship Id="rId7" Type="http://schemas.openxmlformats.org/officeDocument/2006/relationships/hyperlink" Target="https://raymondtec.com/2019/03/my-brief-but-familiar-ride-in-teslas-brand-new-model-y/" TargetMode="Externa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10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www.iphonemod.net/kuo-more-detail-iphone-13-120hz-and-more.html" TargetMode="External"/><Relationship Id="rId9" Type="http://schemas.openxmlformats.org/officeDocument/2006/relationships/hyperlink" Target="https://creativecommons.org/licenses/by-nc/3.0/" TargetMode="Externa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7687A-14C3-73D7-84A6-65DD07B72E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八册第一课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F0F641-B6DF-C2E0-4E98-DDBDCDB6CA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26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71664" y="1700808"/>
            <a:ext cx="557075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電扶梯</a:t>
            </a:r>
            <a:r>
              <a:rPr lang="en-US" altLang="zh-TW" sz="120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/</a:t>
            </a:r>
          </a:p>
          <a:p>
            <a:r>
              <a:rPr lang="zh-TW" altLang="en-US" sz="12000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電扶梯</a:t>
            </a:r>
            <a:endParaRPr lang="en-US" sz="12000" dirty="0"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1484784"/>
            <a:ext cx="5498748" cy="404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40985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99500" y="4550230"/>
            <a:ext cx="8181805" cy="1057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altLang="en-US" sz="5200" spc="-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折扣區</a:t>
            </a:r>
            <a:r>
              <a:rPr lang="zh-CN" altLang="en-US" sz="5200" spc="-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、折扣区</a:t>
            </a:r>
            <a:endParaRPr lang="en-US" sz="5200" spc="-5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0593" y="843643"/>
            <a:ext cx="2484588" cy="319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8654" y="1587371"/>
            <a:ext cx="2484588" cy="170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716" y="1342018"/>
            <a:ext cx="2484588" cy="219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032422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sz="6600" dirty="0">
                <a:latin typeface="DFKai-SB" panose="03000509000000000000" pitchFamily="65" charset="-120"/>
                <a:ea typeface="DFKai-SB" panose="03000509000000000000" pitchFamily="65" charset="-120"/>
              </a:rPr>
              <a:t>美國</a:t>
            </a:r>
            <a:r>
              <a:rPr lang="zh-TW" altLang="en-US" sz="6600" dirty="0">
                <a:solidFill>
                  <a:srgbClr val="FF000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製</a:t>
            </a:r>
            <a:r>
              <a:rPr lang="en-US" altLang="zh-TW" sz="6600" dirty="0">
                <a:latin typeface="DFKai-SB" panose="03000509000000000000" pitchFamily="65" charset="-120"/>
                <a:ea typeface="DFKai-SB" panose="03000509000000000000" pitchFamily="65" charset="-120"/>
              </a:rPr>
              <a:t>/</a:t>
            </a:r>
            <a:r>
              <a:rPr lang="zh-TW" altLang="en-US" sz="6600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美國</a:t>
            </a:r>
            <a:r>
              <a:rPr lang="zh-TW" altLang="en-US" sz="6600" dirty="0">
                <a:solidFill>
                  <a:srgbClr val="FF0000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製</a:t>
            </a:r>
            <a:endParaRPr lang="en-US" sz="6600" dirty="0">
              <a:solidFill>
                <a:srgbClr val="FF0000"/>
              </a:solidFill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9" y="1822083"/>
            <a:ext cx="2657033" cy="19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9" y="3934690"/>
            <a:ext cx="2657033" cy="220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592" y="1824995"/>
            <a:ext cx="3337545" cy="188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306" y="3848480"/>
            <a:ext cx="3344831" cy="225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434" y="17510"/>
            <a:ext cx="6377746" cy="153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546666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35560" y="-27384"/>
            <a:ext cx="8136904" cy="1426170"/>
          </a:xfrm>
        </p:spPr>
        <p:txBody>
          <a:bodyPr>
            <a:noAutofit/>
          </a:bodyPr>
          <a:lstStyle/>
          <a:p>
            <a:r>
              <a:rPr lang="zh-TW" altLang="en-US" sz="4800" dirty="0">
                <a:latin typeface="華康明體W5注音字" pitchFamily="18" charset="-120"/>
                <a:ea typeface="華康明體W5注音字" pitchFamily="18" charset="-120"/>
              </a:rPr>
              <a:t> </a:t>
            </a:r>
            <a:r>
              <a:rPr lang="zh-TW" altLang="en-US" sz="4800" u="sng" dirty="0">
                <a:latin typeface="華康明體W5注音字" pitchFamily="18" charset="-120"/>
                <a:ea typeface="華康明體W5注音字" pitchFamily="18" charset="-120"/>
              </a:rPr>
              <a:t> </a:t>
            </a:r>
            <a:r>
              <a:rPr lang="zh-TW" altLang="en-US" sz="4800" b="1" u="sng" dirty="0">
                <a:latin typeface="華康明體W5注音字" pitchFamily="18" charset="-120"/>
                <a:ea typeface="華康明體W5注音字" pitchFamily="18" charset="-120"/>
              </a:rPr>
              <a:t>製造</a:t>
            </a:r>
            <a:r>
              <a:rPr lang="en-US" altLang="zh-TW" sz="4000" u="sng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(to make; to manufacture)</a:t>
            </a:r>
            <a:endParaRPr lang="en-US" sz="4000" u="sng" dirty="0">
              <a:latin typeface="Times New Roman" pitchFamily="18" charset="0"/>
              <a:ea typeface="華康明體W5破音字1" pitchFamily="18" charset="-120"/>
              <a:cs typeface="Times New Roman" pitchFamily="18" charset="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>
          <a:xfrm>
            <a:off x="1524000" y="6453336"/>
            <a:ext cx="9144000" cy="404664"/>
          </a:xfrm>
        </p:spPr>
        <p:txBody>
          <a:bodyPr>
            <a:normAutofit/>
          </a:bodyPr>
          <a:lstStyle/>
          <a:p>
            <a:r>
              <a:rPr lang="zh-TW" altLang="en-US" sz="1800" dirty="0"/>
              <a:t>這</a:t>
            </a:r>
            <a:r>
              <a:rPr lang="zh-TW" altLang="en-US" sz="1800" dirty="0">
                <a:latin typeface="新細明體" pitchFamily="18" charset="-120"/>
                <a:ea typeface="新細明體" pitchFamily="18" charset="-120"/>
              </a:rPr>
              <a:t>支</a:t>
            </a:r>
            <a:r>
              <a:rPr lang="zh-TW" altLang="en-US" sz="1800" dirty="0"/>
              <a:t>手機是哪裡</a:t>
            </a:r>
            <a:r>
              <a:rPr lang="zh-TW" altLang="en-US" sz="1800" b="1" dirty="0">
                <a:solidFill>
                  <a:srgbClr val="FF0000"/>
                </a:solidFill>
              </a:rPr>
              <a:t>製造</a:t>
            </a:r>
            <a:r>
              <a:rPr lang="zh-TW" altLang="en-US" sz="1800" dirty="0"/>
              <a:t>的</a:t>
            </a:r>
            <a:r>
              <a:rPr lang="en-US" sz="1800" dirty="0"/>
              <a:t>?</a:t>
            </a:r>
            <a:r>
              <a:rPr lang="zh-TW" altLang="en-US" sz="1800" dirty="0"/>
              <a:t>還有它是什麼時間</a:t>
            </a:r>
            <a:r>
              <a:rPr lang="zh-TW" altLang="en-US" sz="1800" b="1" dirty="0">
                <a:solidFill>
                  <a:srgbClr val="FF0000"/>
                </a:solidFill>
              </a:rPr>
              <a:t>製造</a:t>
            </a:r>
            <a:r>
              <a:rPr lang="zh-TW" altLang="en-US" sz="1800" dirty="0"/>
              <a:t>的呢</a:t>
            </a:r>
            <a:r>
              <a:rPr lang="en-US" altLang="zh-TW" sz="1800" dirty="0"/>
              <a:t>?</a:t>
            </a:r>
            <a:endParaRPr lang="en-US" sz="1800" dirty="0"/>
          </a:p>
        </p:txBody>
      </p:sp>
      <p:pic>
        <p:nvPicPr>
          <p:cNvPr id="2053" name="Picture 5" descr="http://iknow.stpi.narl.org.tw/Post/Figures/2015/Analysis/anaiysis_11050_20150428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3592" y="3156278"/>
            <a:ext cx="3467144" cy="2843896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624873-FE30-4BC8-A13F-1569E6A9D08A}"/>
              </a:ext>
            </a:extLst>
          </p:cNvPr>
          <p:cNvSpPr txBox="1"/>
          <p:nvPr/>
        </p:nvSpPr>
        <p:spPr>
          <a:xfrm>
            <a:off x="2080976" y="1844824"/>
            <a:ext cx="57432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这支手机是哪里制造的</a:t>
            </a:r>
            <a:r>
              <a:rPr lang="en-US" altLang="zh-CN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?</a:t>
            </a:r>
            <a:r>
              <a:rPr lang="zh-CN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还有它是什么时间制造的呢</a:t>
            </a:r>
            <a:r>
              <a:rPr lang="en-US" altLang="zh-CN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?</a:t>
            </a: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194E801-E315-4698-B3E7-35B03ED78F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384032" y="3632829"/>
            <a:ext cx="3618746" cy="18907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F900BE-1422-4F44-9414-342D5126A7C1}"/>
              </a:ext>
            </a:extLst>
          </p:cNvPr>
          <p:cNvSpPr txBox="1"/>
          <p:nvPr/>
        </p:nvSpPr>
        <p:spPr>
          <a:xfrm>
            <a:off x="7826928" y="4847018"/>
            <a:ext cx="231986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www.iphonemod.net/kuo-more-detail-iphone-13-120hz-and-more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47528" y="44624"/>
            <a:ext cx="8363272" cy="1498178"/>
          </a:xfrm>
        </p:spPr>
        <p:txBody>
          <a:bodyPr>
            <a:normAutofit/>
          </a:bodyPr>
          <a:lstStyle/>
          <a:p>
            <a:r>
              <a:rPr lang="zh-TW" altLang="en-US" sz="4800" b="1" u="sng" dirty="0">
                <a:latin typeface="DFKai-SB" panose="03000509000000000000" pitchFamily="65" charset="-120"/>
                <a:ea typeface="DFKai-SB" panose="03000509000000000000" pitchFamily="65" charset="-120"/>
              </a:rPr>
              <a:t>流行</a:t>
            </a:r>
            <a:r>
              <a:rPr lang="en-US" altLang="zh-TW" sz="4800" u="sng" dirty="0">
                <a:latin typeface="DFKai-SB" panose="03000509000000000000" pitchFamily="65" charset="-120"/>
                <a:ea typeface="DFKai-SB" panose="03000509000000000000" pitchFamily="65" charset="-120"/>
                <a:cs typeface="Times New Roman" pitchFamily="18" charset="0"/>
              </a:rPr>
              <a:t>(popular)</a:t>
            </a:r>
            <a:r>
              <a:rPr lang="en-US" sz="4800" u="sng" dirty="0">
                <a:latin typeface="DFKai-SB" panose="03000509000000000000" pitchFamily="65" charset="-120"/>
                <a:ea typeface="DFKai-SB" panose="03000509000000000000" pitchFamily="65" charset="-120"/>
                <a:cs typeface="Times New Roman" pitchFamily="18" charset="0"/>
              </a:rPr>
              <a:t>/</a:t>
            </a:r>
            <a:r>
              <a:rPr lang="zh-CN" altLang="en-US" sz="4800" u="sng" dirty="0">
                <a:latin typeface="DFKai-SB" panose="03000509000000000000" pitchFamily="65" charset="-120"/>
                <a:ea typeface="DFKai-SB" panose="03000509000000000000" pitchFamily="65" charset="-120"/>
                <a:cs typeface="Times New Roman" pitchFamily="18" charset="0"/>
              </a:rPr>
              <a:t>过时</a:t>
            </a:r>
            <a:r>
              <a:rPr lang="zh-TW" altLang="en-US" sz="2000" b="1" u="sng" dirty="0">
                <a:latin typeface="DFKai-SB" panose="03000509000000000000" pitchFamily="65" charset="-120"/>
                <a:ea typeface="DFKai-SB" panose="03000509000000000000" pitchFamily="65" charset="-120"/>
              </a:rPr>
              <a:t>過時</a:t>
            </a:r>
            <a:r>
              <a:rPr lang="en-US" altLang="zh-TW" sz="4800" u="sng" dirty="0">
                <a:latin typeface="DFKai-SB" panose="03000509000000000000" pitchFamily="65" charset="-120"/>
                <a:ea typeface="DFKai-SB" panose="03000509000000000000" pitchFamily="65" charset="-120"/>
                <a:cs typeface="Times New Roman" pitchFamily="18" charset="0"/>
              </a:rPr>
              <a:t>(out of date)</a:t>
            </a:r>
            <a:endParaRPr lang="en-US" sz="5300" u="sng" dirty="0">
              <a:latin typeface="DFKai-SB" panose="03000509000000000000" pitchFamily="65" charset="-120"/>
              <a:ea typeface="DFKai-SB" panose="03000509000000000000" pitchFamily="65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6309320"/>
            <a:ext cx="8964488" cy="548680"/>
          </a:xfrm>
        </p:spPr>
        <p:txBody>
          <a:bodyPr>
            <a:normAutofit/>
          </a:bodyPr>
          <a:lstStyle/>
          <a:p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這件衣服的樣式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(style)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已經</a:t>
            </a:r>
            <a:r>
              <a:rPr lang="zh-TW" alt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過時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了，它不是現在</a:t>
            </a:r>
            <a:r>
              <a:rPr lang="zh-TW" alt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流行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的款式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(style)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。 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7" name="Picture 1" descr="C:\Users\Elaine\Documents\慈濟爾灣2015-2016\第二週\過時的衣服樣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088" y="2492896"/>
            <a:ext cx="3237912" cy="3384376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D6DAA7-A2FA-41A7-BB58-9794EA77FEF9}"/>
              </a:ext>
            </a:extLst>
          </p:cNvPr>
          <p:cNvSpPr txBox="1"/>
          <p:nvPr/>
        </p:nvSpPr>
        <p:spPr>
          <a:xfrm>
            <a:off x="1775520" y="1700808"/>
            <a:ext cx="85689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这件衣服的样式</a:t>
            </a:r>
            <a:r>
              <a:rPr lang="en-US" altLang="zh-CN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(</a:t>
            </a:r>
            <a:r>
              <a:rPr 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style)</a:t>
            </a:r>
            <a:r>
              <a:rPr lang="zh-CN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已经过时了，它不是现在流行的款式</a:t>
            </a:r>
            <a:r>
              <a:rPr lang="en-US" altLang="zh-CN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(</a:t>
            </a:r>
            <a:r>
              <a:rPr 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style)。 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768" y="1196752"/>
            <a:ext cx="8944891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350385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476672"/>
            <a:ext cx="7315462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624010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Cloud Callout 3"/>
          <p:cNvSpPr>
            <a:spLocks noChangeArrowheads="1"/>
          </p:cNvSpPr>
          <p:nvPr/>
        </p:nvSpPr>
        <p:spPr bwMode="auto">
          <a:xfrm>
            <a:off x="3732214" y="2527300"/>
            <a:ext cx="4924425" cy="221615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52579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1200" dirty="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5258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EFE12C6-94BD-4D05-93B3-DA85B105F60B}" type="slidenum">
              <a:rPr lang="zh-TW" altLang="en-US" sz="1200">
                <a:solidFill>
                  <a:schemeClr val="tx1"/>
                </a:solidFill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106</a:t>
            </a:fld>
            <a:endParaRPr lang="en-US" altLang="zh-TW" sz="120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52580" name="TextBox 2"/>
          <p:cNvSpPr txBox="1">
            <a:spLocks noChangeArrowheads="1"/>
          </p:cNvSpPr>
          <p:nvPr/>
        </p:nvSpPr>
        <p:spPr bwMode="auto">
          <a:xfrm>
            <a:off x="4159250" y="2959100"/>
            <a:ext cx="43386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540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講解本週作業</a:t>
            </a:r>
            <a:endParaRPr lang="en-US" altLang="en-US" sz="540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525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6" y="588964"/>
            <a:ext cx="2803525" cy="183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6" y="4440239"/>
            <a:ext cx="1654175" cy="198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4562476"/>
            <a:ext cx="1647825" cy="173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14350"/>
            <a:ext cx="2554288" cy="191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002832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764704"/>
            <a:ext cx="8012452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990844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764705"/>
            <a:ext cx="7128792" cy="482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19340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620689"/>
            <a:ext cx="7992888" cy="5627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7678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9" r="1" b="27801"/>
          <a:stretch/>
        </p:blipFill>
        <p:spPr bwMode="auto">
          <a:xfrm>
            <a:off x="2006601" y="643467"/>
            <a:ext cx="81787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577379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836712"/>
            <a:ext cx="6972621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85960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9" y="980728"/>
            <a:ext cx="7811607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428106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096E4-7707-A900-B3C0-72BFF9E1CF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第三周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C69EEA-1F94-95B6-B4FA-C39E698046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06821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CCC16DCB-F307-4C03-947A-476642E28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267" y="367288"/>
            <a:ext cx="3985638" cy="5700797"/>
          </a:xfrm>
          <a:prstGeom prst="rect">
            <a:avLst/>
          </a:prstGeom>
        </p:spPr>
      </p:pic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6DA4306A-408C-4CCA-954A-8A36ED03C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557" y="342274"/>
            <a:ext cx="4227579" cy="571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3986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sz="6600" dirty="0">
                <a:latin typeface="DFKai-SB" panose="03000509000000000000" pitchFamily="65" charset="-120"/>
                <a:ea typeface="DFKai-SB" panose="03000509000000000000" pitchFamily="65" charset="-120"/>
              </a:rPr>
              <a:t>牛仔</a:t>
            </a:r>
            <a:r>
              <a:rPr lang="zh-TW" altLang="en-US" sz="6600" dirty="0">
                <a:solidFill>
                  <a:srgbClr val="FF000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褲</a:t>
            </a:r>
            <a:r>
              <a:rPr lang="en-US" altLang="zh-TW" sz="6600" dirty="0">
                <a:latin typeface="DFKai-SB" panose="03000509000000000000" pitchFamily="65" charset="-120"/>
                <a:ea typeface="DFKai-SB" panose="03000509000000000000" pitchFamily="65" charset="-120"/>
              </a:rPr>
              <a:t>/</a:t>
            </a:r>
            <a:r>
              <a:rPr lang="zh-TW" altLang="en-US" sz="6600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牛仔</a:t>
            </a:r>
            <a:r>
              <a:rPr lang="zh-TW" altLang="en-US" sz="6600" dirty="0">
                <a:solidFill>
                  <a:srgbClr val="FF0000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褲</a:t>
            </a:r>
            <a:endParaRPr lang="en-US" sz="6600" dirty="0">
              <a:solidFill>
                <a:srgbClr val="FF0000"/>
              </a:solidFill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1700809"/>
            <a:ext cx="2736304" cy="4529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1772817"/>
            <a:ext cx="2160240" cy="423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2060848"/>
            <a:ext cx="1593850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16632"/>
            <a:ext cx="5760640" cy="1314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201842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Elaine\Documents\美洲華語\牛仔褲亮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3012" y="404665"/>
            <a:ext cx="6551380" cy="63674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sz="6600" dirty="0">
                <a:solidFill>
                  <a:srgbClr val="FF000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釘</a:t>
            </a:r>
            <a:r>
              <a:rPr lang="en-US" altLang="zh-TW" sz="6600" dirty="0">
                <a:latin typeface="DFKai-SB" panose="03000509000000000000" pitchFamily="65" charset="-120"/>
                <a:ea typeface="DFKai-SB" panose="03000509000000000000" pitchFamily="65" charset="-120"/>
              </a:rPr>
              <a:t>/</a:t>
            </a:r>
            <a:r>
              <a:rPr lang="zh-TW" altLang="en-US" sz="6600" dirty="0">
                <a:solidFill>
                  <a:srgbClr val="FF0000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釘</a:t>
            </a:r>
            <a:endParaRPr lang="en-US" sz="6600" dirty="0">
              <a:solidFill>
                <a:srgbClr val="FF0000"/>
              </a:solidFill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1919536" y="1723429"/>
            <a:ext cx="8229600" cy="1858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dirty="0"/>
              <a:t> </a:t>
            </a:r>
            <a:r>
              <a:rPr lang="zh-CN" altLang="en-US" sz="5400" dirty="0"/>
              <a:t>钉</a:t>
            </a:r>
            <a:r>
              <a:rPr lang="en-US" altLang="zh-TW" sz="3600" dirty="0">
                <a:latin typeface="Times New Roman" pitchFamily="18" charset="0"/>
                <a:ea typeface="華康明體W5破音字1" pitchFamily="18" charset="-120"/>
                <a:cs typeface="Times New Roman" pitchFamily="18" charset="0"/>
              </a:rPr>
              <a:t>(to nail; to hammer a nail into something)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/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en-US" sz="5400" b="1" dirty="0">
                <a:latin typeface="Times New Roman" pitchFamily="18" charset="0"/>
                <a:ea typeface="DFBiaoKaiShu-B5" panose="03000509000000000000" pitchFamily="65" charset="-120"/>
                <a:cs typeface="Times New Roman" pitchFamily="18" charset="0"/>
              </a:rPr>
              <a:t>钉</a:t>
            </a:r>
            <a:r>
              <a:rPr lang="zh-TW" altLang="en-US" sz="5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子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(nail)</a:t>
            </a:r>
            <a:r>
              <a:rPr lang="zh-TW" altLang="en-US" sz="5400" dirty="0"/>
              <a:t>、</a:t>
            </a:r>
            <a:r>
              <a:rPr lang="zh-CN" altLang="en-US" sz="5400" dirty="0">
                <a:ea typeface="DFBiaoKaiShu-B5" panose="03000509000000000000" pitchFamily="65" charset="-120"/>
              </a:rPr>
              <a:t>图钉</a:t>
            </a:r>
            <a:r>
              <a:rPr lang="en-US" altLang="zh-TW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(</a:t>
            </a:r>
            <a:r>
              <a:rPr lang="en-US" altLang="zh-TW" dirty="0" err="1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pushnail</a:t>
            </a:r>
            <a:r>
              <a:rPr lang="en-US" altLang="zh-TW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)</a:t>
            </a:r>
            <a:endParaRPr lang="en-US" dirty="0">
              <a:latin typeface="Times New Roman" pitchFamily="18" charset="0"/>
              <a:ea typeface="華康明體W5注音字" pitchFamily="18" charset="-120"/>
              <a:cs typeface="Times New Roman" pitchFamily="18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9" y="3861049"/>
            <a:ext cx="2678063" cy="2481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1" y="3887440"/>
            <a:ext cx="3038103" cy="2272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139" y="44624"/>
            <a:ext cx="3361556" cy="1888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199606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81200" y="1916833"/>
            <a:ext cx="8229600" cy="4525963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你不要在</a:t>
            </a:r>
            <a:r>
              <a:rPr lang="zh-CN" altLang="en-US" sz="4000" dirty="0"/>
              <a:t>墙</a:t>
            </a:r>
            <a:r>
              <a:rPr lang="zh-TW" altLang="en-US" sz="4000" dirty="0"/>
              <a:t>上随便</a:t>
            </a:r>
            <a:r>
              <a:rPr lang="en-US" altLang="zh-TW" sz="4000" dirty="0"/>
              <a:t>( at will)</a:t>
            </a:r>
            <a:r>
              <a:rPr lang="zh-TW" altLang="en-US" sz="4000" dirty="0"/>
              <a:t>钉钉子。</a:t>
            </a:r>
            <a:endParaRPr lang="en-US" sz="4000" dirty="0"/>
          </a:p>
          <a:p>
            <a:endParaRPr lang="en-US" dirty="0"/>
          </a:p>
        </p:txBody>
      </p:sp>
      <p:pic>
        <p:nvPicPr>
          <p:cNvPr id="1026" name="Picture 2" descr="C:\Users\Elaine\Documents\慈濟爾灣2015-2016\第二週\nai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9656" y="3911614"/>
            <a:ext cx="1618578" cy="1677169"/>
          </a:xfrm>
          <a:prstGeom prst="rect">
            <a:avLst/>
          </a:prstGeom>
          <a:noFill/>
        </p:spPr>
      </p:pic>
      <p:pic>
        <p:nvPicPr>
          <p:cNvPr id="1027" name="Picture 3" descr="C:\Users\Elaine\Documents\慈濟爾灣2015-2016\第二週\Hamm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0133" y="3032819"/>
            <a:ext cx="2987912" cy="296092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A41AFE-21FE-42B2-A26D-2B0C8D230661}"/>
              </a:ext>
            </a:extLst>
          </p:cNvPr>
          <p:cNvSpPr txBox="1"/>
          <p:nvPr/>
        </p:nvSpPr>
        <p:spPr>
          <a:xfrm>
            <a:off x="2054200" y="639869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你不要在牆上隨便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( at will)</a:t>
            </a:r>
            <a:r>
              <a:rPr lang="zh-TW" altLang="en-US" b="1" dirty="0">
                <a:solidFill>
                  <a:srgbClr val="FF0000"/>
                </a:solidFill>
                <a:latin typeface="華康明體W5破音字1" pitchFamily="18" charset="-120"/>
                <a:ea typeface="華康明體W5破音字1" pitchFamily="18" charset="-120"/>
              </a:rPr>
              <a:t>釘</a:t>
            </a:r>
            <a:r>
              <a:rPr lang="zh-TW" altLang="en-US" b="1" dirty="0">
                <a:solidFill>
                  <a:srgbClr val="0070C0"/>
                </a:solidFill>
                <a:latin typeface="華康明體W5注音字" pitchFamily="18" charset="-120"/>
                <a:ea typeface="華康明體W5注音字" pitchFamily="18" charset="-120"/>
              </a:rPr>
              <a:t>釘</a:t>
            </a:r>
            <a:r>
              <a:rPr lang="zh-TW" altLang="en-US" dirty="0"/>
              <a:t>子。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26605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552" y="62068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zh-TW" altLang="en-US" sz="6600" dirty="0">
                <a:solidFill>
                  <a:srgbClr val="FF000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圓</a:t>
            </a:r>
            <a:r>
              <a:rPr lang="zh-TW" altLang="en-US" sz="6600" dirty="0">
                <a:latin typeface="DFKai-SB" panose="03000509000000000000" pitchFamily="65" charset="-120"/>
                <a:ea typeface="DFKai-SB" panose="03000509000000000000" pitchFamily="65" charset="-120"/>
              </a:rPr>
              <a:t>形</a:t>
            </a:r>
            <a:r>
              <a:rPr lang="en-US" altLang="zh-TW" sz="6600" dirty="0">
                <a:latin typeface="DFKai-SB" panose="03000509000000000000" pitchFamily="65" charset="-120"/>
                <a:ea typeface="DFKai-SB" panose="03000509000000000000" pitchFamily="65" charset="-120"/>
              </a:rPr>
              <a:t>/</a:t>
            </a:r>
            <a:r>
              <a:rPr lang="zh-TW" altLang="en-US" sz="6600" dirty="0">
                <a:solidFill>
                  <a:srgbClr val="FF0000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圓</a:t>
            </a:r>
            <a:r>
              <a:rPr lang="zh-TW" altLang="en-US" sz="6600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形</a:t>
            </a:r>
            <a:endParaRPr lang="en-US" sz="6600" dirty="0">
              <a:solidFill>
                <a:srgbClr val="FF0000"/>
              </a:solidFill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2" y="2204864"/>
            <a:ext cx="250825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332656"/>
            <a:ext cx="4527227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74635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2204864"/>
            <a:ext cx="8136904" cy="275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19537" y="548681"/>
            <a:ext cx="72539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说说看这些都是什么形状</a:t>
            </a:r>
            <a:r>
              <a:rPr lang="en-US" altLang="zh-CN" sz="48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B3EE0E-0DFE-4DB2-8F19-F1BBE80304D3}"/>
              </a:ext>
            </a:extLst>
          </p:cNvPr>
          <p:cNvSpPr txBox="1"/>
          <p:nvPr/>
        </p:nvSpPr>
        <p:spPr>
          <a:xfrm>
            <a:off x="1917478" y="541517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說說看這些都是什麼形狀</a:t>
            </a:r>
            <a:r>
              <a:rPr lang="en-US" altLang="zh-TW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?</a:t>
            </a:r>
            <a:endParaRPr lang="en-US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16376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31704" y="1412776"/>
            <a:ext cx="557075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試衣間</a:t>
            </a:r>
            <a:r>
              <a:rPr lang="en-US" altLang="zh-TW" sz="120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/</a:t>
            </a:r>
          </a:p>
          <a:p>
            <a:r>
              <a:rPr lang="zh-TW" altLang="en-US" sz="12000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試衣間</a:t>
            </a:r>
            <a:endParaRPr lang="en-US" sz="12000" dirty="0"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1484785"/>
            <a:ext cx="5616624" cy="384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6706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sz="6600" dirty="0">
                <a:latin typeface="DFKai-SB" panose="03000509000000000000" pitchFamily="65" charset="-120"/>
                <a:ea typeface="DFKai-SB" panose="03000509000000000000" pitchFamily="65" charset="-120"/>
              </a:rPr>
              <a:t>小吃</a:t>
            </a:r>
            <a:r>
              <a:rPr lang="zh-TW" altLang="en-US" sz="6600" dirty="0">
                <a:solidFill>
                  <a:srgbClr val="FF000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街</a:t>
            </a:r>
            <a:r>
              <a:rPr lang="en-US" altLang="zh-TW" sz="6600" dirty="0">
                <a:latin typeface="DFKai-SB" panose="03000509000000000000" pitchFamily="65" charset="-120"/>
                <a:ea typeface="DFKai-SB" panose="03000509000000000000" pitchFamily="65" charset="-120"/>
              </a:rPr>
              <a:t>/</a:t>
            </a:r>
            <a:r>
              <a:rPr lang="zh-TW" altLang="en-US" sz="6600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小吃</a:t>
            </a:r>
            <a:r>
              <a:rPr lang="zh-TW" altLang="en-US" sz="6600" dirty="0">
                <a:solidFill>
                  <a:srgbClr val="FF0000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街</a:t>
            </a:r>
            <a:endParaRPr lang="en-US" sz="6600" dirty="0">
              <a:solidFill>
                <a:srgbClr val="FF0000"/>
              </a:solidFill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484784"/>
            <a:ext cx="53340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4293096"/>
            <a:ext cx="4680520" cy="2380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585658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sz="6600" dirty="0">
                <a:solidFill>
                  <a:srgbClr val="FF000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撿</a:t>
            </a:r>
            <a:r>
              <a:rPr lang="zh-TW" altLang="en-US" sz="6600" dirty="0">
                <a:latin typeface="DFKai-SB" panose="03000509000000000000" pitchFamily="65" charset="-120"/>
                <a:ea typeface="DFKai-SB" panose="03000509000000000000" pitchFamily="65" charset="-120"/>
              </a:rPr>
              <a:t>到</a:t>
            </a:r>
            <a:r>
              <a:rPr lang="en-US" altLang="zh-TW" sz="6600" dirty="0">
                <a:latin typeface="DFKai-SB" panose="03000509000000000000" pitchFamily="65" charset="-120"/>
                <a:ea typeface="DFKai-SB" panose="03000509000000000000" pitchFamily="65" charset="-120"/>
              </a:rPr>
              <a:t>/</a:t>
            </a:r>
            <a:r>
              <a:rPr lang="zh-TW" altLang="en-US" sz="6600" dirty="0">
                <a:solidFill>
                  <a:srgbClr val="FF0000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撿</a:t>
            </a:r>
            <a:r>
              <a:rPr lang="zh-TW" altLang="en-US" sz="6600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到</a:t>
            </a:r>
            <a:endParaRPr lang="en-US" sz="6600" dirty="0">
              <a:solidFill>
                <a:srgbClr val="FF0000"/>
              </a:solidFill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91544" y="1916832"/>
            <a:ext cx="27959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你曾经捡到过什么</a:t>
            </a:r>
            <a:r>
              <a:rPr lang="en-US" altLang="zh-TW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?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2780929"/>
            <a:ext cx="4334338" cy="3255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9" y="620689"/>
            <a:ext cx="3198661" cy="298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208" y="3675117"/>
            <a:ext cx="2050210" cy="1646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3" y="4772112"/>
            <a:ext cx="1823113" cy="196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16632"/>
            <a:ext cx="4200526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85777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76470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600" dirty="0">
                <a:solidFill>
                  <a:srgbClr val="FF0000"/>
                </a:solidFill>
                <a:latin typeface="DFBiaoKaiShu-B5" panose="03000509000000000000" pitchFamily="65" charset="-120"/>
                <a:ea typeface="DFBiaoKaiShu-B5" panose="03000509000000000000" pitchFamily="65" charset="-120"/>
              </a:rPr>
              <a:t>脑筋急转弯</a:t>
            </a:r>
            <a:endParaRPr lang="en-US" sz="6600" dirty="0">
              <a:solidFill>
                <a:srgbClr val="FF0000"/>
              </a:solidFill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1988840"/>
            <a:ext cx="278130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75520" y="2996952"/>
            <a:ext cx="56359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学生证 </a:t>
            </a:r>
            <a:r>
              <a:rPr lang="en-US" altLang="zh-TW" sz="48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(Student ID)</a:t>
            </a:r>
          </a:p>
          <a:p>
            <a:r>
              <a:rPr lang="zh-TW" altLang="en-US" sz="48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掉了怎</a:t>
            </a:r>
            <a:r>
              <a:rPr lang="zh-CN" altLang="en-US" sz="48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么</a:t>
            </a:r>
            <a:r>
              <a:rPr lang="zh-TW" altLang="en-US" sz="48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办</a:t>
            </a:r>
            <a:r>
              <a:rPr lang="en-US" altLang="zh-TW" sz="48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???</a:t>
            </a:r>
            <a:endParaRPr lang="en-US" sz="48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7034652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836712"/>
            <a:ext cx="8229600" cy="1143000"/>
          </a:xfrm>
        </p:spPr>
        <p:txBody>
          <a:bodyPr>
            <a:noAutofit/>
          </a:bodyPr>
          <a:lstStyle/>
          <a:p>
            <a:r>
              <a:rPr lang="zh-TW" altLang="en-US" sz="9600" dirty="0">
                <a:solidFill>
                  <a:srgbClr val="FF0000"/>
                </a:solidFill>
                <a:latin typeface="DFBiaoKaiShu-B5" panose="03000509000000000000" pitchFamily="65" charset="-120"/>
                <a:ea typeface="DFBiaoKaiShu-B5" panose="03000509000000000000" pitchFamily="65" charset="-120"/>
              </a:rPr>
              <a:t>捡起来</a:t>
            </a:r>
            <a:r>
              <a:rPr lang="en-US" altLang="zh-TW" sz="9600" dirty="0">
                <a:solidFill>
                  <a:srgbClr val="FF0000"/>
                </a:solidFill>
                <a:latin typeface="DFBiaoKaiShu-B5" panose="03000509000000000000" pitchFamily="65" charset="-120"/>
                <a:ea typeface="DFBiaoKaiShu-B5" panose="03000509000000000000" pitchFamily="65" charset="-120"/>
              </a:rPr>
              <a:t>!!!</a:t>
            </a:r>
            <a:endParaRPr lang="en-US" sz="9600" dirty="0">
              <a:solidFill>
                <a:srgbClr val="FF0000"/>
              </a:solidFill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2708920"/>
            <a:ext cx="5774199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482237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sz="5400" b="1" u="sng" dirty="0">
                <a:latin typeface="華康明體W5注音字" pitchFamily="18" charset="-120"/>
                <a:ea typeface="華康明體W5注音字" pitchFamily="18" charset="-120"/>
              </a:rPr>
              <a:t>捡 </a:t>
            </a:r>
            <a:r>
              <a:rPr lang="zh-TW" altLang="en-US" sz="5400" b="1" u="sng" dirty="0">
                <a:latin typeface="華康明體W5注音字" pitchFamily="18" charset="-120"/>
                <a:ea typeface="華康明體W5注音字" pitchFamily="18" charset="-120"/>
              </a:rPr>
              <a:t>撿</a:t>
            </a:r>
            <a:r>
              <a:rPr lang="en-US" altLang="zh-TW" sz="4800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(to pick)</a:t>
            </a:r>
            <a:endParaRPr lang="en-US" sz="4800" dirty="0">
              <a:latin typeface="Times New Roman" pitchFamily="18" charset="0"/>
              <a:ea typeface="華康明體W5注音字" pitchFamily="18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81200" y="1412777"/>
            <a:ext cx="8229600" cy="4525963"/>
          </a:xfrm>
        </p:spPr>
        <p:txBody>
          <a:bodyPr>
            <a:normAutofit/>
          </a:bodyPr>
          <a:lstStyle/>
          <a:p>
            <a:r>
              <a:rPr lang="zh-CN" altLang="en-US" sz="5400" dirty="0"/>
              <a:t>你们可以把这里的垃圾捡一捡吗</a:t>
            </a:r>
            <a:r>
              <a:rPr lang="en-US" altLang="zh-CN" sz="5400" dirty="0"/>
              <a:t>?</a:t>
            </a:r>
            <a:endParaRPr lang="en-US" sz="5400" dirty="0"/>
          </a:p>
        </p:txBody>
      </p:sp>
      <p:pic>
        <p:nvPicPr>
          <p:cNvPr id="4" name="圖片 3" descr="撿垃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85598" y="3249360"/>
            <a:ext cx="5142851" cy="3420000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sz="6600" dirty="0">
                <a:latin typeface="DFKai-SB" panose="03000509000000000000" pitchFamily="65" charset="-120"/>
                <a:ea typeface="DFKai-SB" panose="03000509000000000000" pitchFamily="65" charset="-120"/>
              </a:rPr>
              <a:t>便</a:t>
            </a:r>
            <a:r>
              <a:rPr lang="zh-TW" altLang="en-US" sz="6600" dirty="0">
                <a:solidFill>
                  <a:srgbClr val="FF000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宜</a:t>
            </a:r>
            <a:r>
              <a:rPr lang="en-US" altLang="zh-TW" sz="6600" dirty="0">
                <a:latin typeface="DFKai-SB" panose="03000509000000000000" pitchFamily="65" charset="-120"/>
                <a:ea typeface="DFKai-SB" panose="03000509000000000000" pitchFamily="65" charset="-120"/>
              </a:rPr>
              <a:t>/</a:t>
            </a:r>
            <a:r>
              <a:rPr lang="zh-TW" altLang="en-US" sz="6600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便</a:t>
            </a:r>
            <a:r>
              <a:rPr lang="zh-TW" altLang="en-US" sz="6600" dirty="0">
                <a:solidFill>
                  <a:srgbClr val="FF0000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宜</a:t>
            </a:r>
            <a:endParaRPr lang="en-US" sz="6600" dirty="0">
              <a:solidFill>
                <a:srgbClr val="FF0000"/>
              </a:solidFill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2" y="1916832"/>
            <a:ext cx="4392488" cy="4089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44624"/>
            <a:ext cx="4673724" cy="1597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82489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20370" y="980728"/>
            <a:ext cx="69557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你买东西时，你觉得价钱便宜就好， </a:t>
            </a:r>
          </a:p>
          <a:p>
            <a:r>
              <a:rPr lang="zh-CN" altLang="en-US" sz="32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还是相信「一分钱，一分货」</a:t>
            </a:r>
            <a:r>
              <a:rPr lang="en-US" altLang="zh-CN" sz="32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?</a:t>
            </a:r>
            <a:endParaRPr lang="en-US" sz="32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3212976"/>
            <a:ext cx="4022725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3" y="3789041"/>
            <a:ext cx="4128517" cy="945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06785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1143000"/>
          </a:xfrm>
        </p:spPr>
        <p:txBody>
          <a:bodyPr/>
          <a:lstStyle/>
          <a:p>
            <a:r>
              <a:rPr lang="zh-TW" altLang="en-US" b="1" u="sng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合理</a:t>
            </a:r>
            <a:r>
              <a:rPr lang="en-US" altLang="zh-TW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(reasonable)</a:t>
            </a:r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81200" y="1268761"/>
            <a:ext cx="8229600" cy="4525963"/>
          </a:xfrm>
        </p:spPr>
        <p:txBody>
          <a:bodyPr/>
          <a:lstStyle/>
          <a:p>
            <a:r>
              <a:rPr lang="zh-CN" altLang="en-US" sz="4000" dirty="0"/>
              <a:t>我觉得这台电视的价格很合理，你可以考虑 </a:t>
            </a:r>
            <a:r>
              <a:rPr lang="en-US" altLang="zh-CN" sz="4000" dirty="0"/>
              <a:t>(think about)</a:t>
            </a:r>
            <a:r>
              <a:rPr lang="zh-CN" altLang="en-US" sz="4000" dirty="0"/>
              <a:t>把它买下来。</a:t>
            </a:r>
            <a:endParaRPr lang="en-US" dirty="0">
              <a:latin typeface="+mj-ea"/>
              <a:ea typeface="+mj-ea"/>
            </a:endParaRPr>
          </a:p>
        </p:txBody>
      </p:sp>
      <p:pic>
        <p:nvPicPr>
          <p:cNvPr id="5" name="圖片 4" descr="電視卡通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62536" y="2636912"/>
            <a:ext cx="3905978" cy="4176000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華康明體W5注音字" pitchFamily="18" charset="-120"/>
                <a:ea typeface="華康明體W5注音字" pitchFamily="18" charset="-120"/>
              </a:rPr>
              <a:t>    </a:t>
            </a:r>
            <a:r>
              <a:rPr lang="zh-TW" altLang="en-US" b="1" u="sng" dirty="0">
                <a:latin typeface="華康明體W5注音字" pitchFamily="18" charset="-120"/>
                <a:ea typeface="華康明體W5注音字" pitchFamily="18" charset="-120"/>
              </a:rPr>
              <a:t>值</a:t>
            </a:r>
            <a:r>
              <a:rPr lang="en-US" altLang="zh-TW" b="1" u="sng" dirty="0">
                <a:latin typeface="華康明體W5注音字" pitchFamily="18" charset="-120"/>
                <a:ea typeface="華康明體W5注音字" pitchFamily="18" charset="-120"/>
              </a:rPr>
              <a:t>/</a:t>
            </a:r>
            <a:r>
              <a:rPr lang="zh-TW" altLang="en-US" b="1" u="sng" dirty="0">
                <a:latin typeface="華康明體W5注音字" pitchFamily="18" charset="-120"/>
                <a:ea typeface="華康明體W5注音字" pitchFamily="18" charset="-120"/>
              </a:rPr>
              <a:t>值得</a:t>
            </a:r>
            <a:r>
              <a:rPr lang="en-US" altLang="zh-TW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(be worth)</a:t>
            </a:r>
            <a:endParaRPr lang="en-US" dirty="0">
              <a:latin typeface="Times New Roman" pitchFamily="18" charset="0"/>
              <a:ea typeface="華康明體W5注音字" pitchFamily="18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75520" y="1600200"/>
            <a:ext cx="8568952" cy="4925144"/>
          </a:xfrm>
        </p:spPr>
        <p:txBody>
          <a:bodyPr/>
          <a:lstStyle/>
          <a:p>
            <a:r>
              <a:rPr lang="zh-CN" altLang="en-US" sz="4000" dirty="0"/>
              <a:t>这件小事值得你发这么大的脾气吗</a:t>
            </a:r>
            <a:r>
              <a:rPr lang="en-US" altLang="zh-CN" sz="4000" dirty="0"/>
              <a:t>?</a:t>
            </a:r>
          </a:p>
          <a:p>
            <a:endParaRPr lang="en-US" dirty="0"/>
          </a:p>
        </p:txBody>
      </p:sp>
      <p:pic>
        <p:nvPicPr>
          <p:cNvPr id="4" name="圖片 3" descr="發脾氣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91744" y="2420888"/>
            <a:ext cx="4140000" cy="414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15127" y="3244334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值</a:t>
            </a:r>
            <a:r>
              <a:rPr lang="en-US" altLang="zh-TW" dirty="0">
                <a:latin typeface="DFKai-SB" panose="03000509000000000000" pitchFamily="65" charset="-120"/>
                <a:ea typeface="DFKai-SB" panose="03000509000000000000" pitchFamily="65" charset="-120"/>
              </a:rPr>
              <a:t>/</a:t>
            </a:r>
            <a:r>
              <a:rPr lang="zh-TW" altLang="en-US" dirty="0">
                <a:solidFill>
                  <a:srgbClr val="FF0000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值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44624"/>
            <a:ext cx="3114675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46771"/>
            <a:ext cx="2514601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241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CN" altLang="en-US" b="1" dirty="0"/>
              <a:t>暑假里，值得去看看的美国</a:t>
            </a:r>
            <a:r>
              <a:rPr lang="en-US" altLang="zh-CN" b="1" dirty="0"/>
              <a:t>10</a:t>
            </a:r>
            <a:r>
              <a:rPr lang="zh-CN" altLang="en-US" b="1" dirty="0"/>
              <a:t>大景点，你去过几个</a:t>
            </a:r>
            <a:r>
              <a:rPr lang="en-US" altLang="zh-CN" b="1" dirty="0"/>
              <a:t>?</a:t>
            </a:r>
            <a:br>
              <a:rPr lang="zh-CN" altLang="en-US" b="1" dirty="0"/>
            </a:b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08" y="1747152"/>
            <a:ext cx="2210493" cy="150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144" y="1794349"/>
            <a:ext cx="2499420" cy="147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3416516"/>
            <a:ext cx="25717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0" y="3501009"/>
            <a:ext cx="1944216" cy="150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324" y="3501009"/>
            <a:ext cx="2232248" cy="144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572" y="3565953"/>
            <a:ext cx="2035766" cy="118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676" y="5211229"/>
            <a:ext cx="2304281" cy="158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1" y="5019743"/>
            <a:ext cx="2748905" cy="177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1829777"/>
            <a:ext cx="2839021" cy="140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907" y="5073867"/>
            <a:ext cx="2483159" cy="174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343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17" r="-1" b="17362"/>
          <a:stretch/>
        </p:blipFill>
        <p:spPr bwMode="auto">
          <a:xfrm>
            <a:off x="2006601" y="643467"/>
            <a:ext cx="81787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71495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sz="6600" dirty="0">
                <a:latin typeface="DFKai-SB" panose="03000509000000000000" pitchFamily="65" charset="-120"/>
                <a:ea typeface="DFKai-SB" panose="03000509000000000000" pitchFamily="65" charset="-120"/>
              </a:rPr>
              <a:t>風</a:t>
            </a:r>
            <a:r>
              <a:rPr lang="zh-TW" altLang="en-US" sz="6600" dirty="0">
                <a:solidFill>
                  <a:srgbClr val="FF000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格</a:t>
            </a:r>
            <a:r>
              <a:rPr lang="en-US" altLang="zh-TW" sz="6600" dirty="0">
                <a:latin typeface="DFKai-SB" panose="03000509000000000000" pitchFamily="65" charset="-120"/>
                <a:ea typeface="DFKai-SB" panose="03000509000000000000" pitchFamily="65" charset="-120"/>
              </a:rPr>
              <a:t>/</a:t>
            </a:r>
            <a:r>
              <a:rPr lang="zh-TW" altLang="en-US" sz="6600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風</a:t>
            </a:r>
            <a:r>
              <a:rPr lang="zh-TW" altLang="en-US" sz="6600" dirty="0">
                <a:solidFill>
                  <a:srgbClr val="FF0000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格</a:t>
            </a:r>
            <a:endParaRPr lang="en-US" sz="6600" dirty="0">
              <a:solidFill>
                <a:srgbClr val="FF0000"/>
              </a:solidFill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484784"/>
            <a:ext cx="7992888" cy="524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5" y="116632"/>
            <a:ext cx="4194051" cy="126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337807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3FD442-7364-4DFA-9FD1-09F9BFB696E6}"/>
              </a:ext>
            </a:extLst>
          </p:cNvPr>
          <p:cNvSpPr txBox="1"/>
          <p:nvPr/>
        </p:nvSpPr>
        <p:spPr>
          <a:xfrm>
            <a:off x="2279576" y="2060849"/>
            <a:ext cx="70567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/>
            <a:r>
              <a:rPr lang="zh-CN" altLang="en-US" sz="4000" dirty="0">
                <a:latin typeface="DFKai-SB" panose="03000509000000000000" pitchFamily="65" charset="-120"/>
                <a:ea typeface="DFKai-SB" panose="03000509000000000000" pitchFamily="65" charset="-120"/>
              </a:rPr>
              <a:t>买名牌好不好</a:t>
            </a:r>
            <a:endParaRPr lang="en-US" sz="40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CN" altLang="en-US" sz="4000" dirty="0">
                <a:latin typeface="DFKai-SB" panose="03000509000000000000" pitchFamily="65" charset="-120"/>
                <a:ea typeface="DFKai-SB" panose="03000509000000000000" pitchFamily="65" charset="-120"/>
              </a:rPr>
              <a:t>请同学说一说自己的看法。什么是名牌，名牌有什么特点，什么东西会考虑名牌？</a:t>
            </a:r>
            <a:endParaRPr lang="en-US" sz="40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F69DC925-D26D-4C7F-93D3-72344E90F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19864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ts val="2000"/>
              </a:lnSpc>
              <a:spcBef>
                <a:spcPts val="0"/>
              </a:spcBef>
            </a:pPr>
            <a:r>
              <a:rPr lang="zh-CN" altLang="en-US" sz="4000" b="1" dirty="0">
                <a:latin typeface="Times New Roman" panose="02020603050405020304" pitchFamily="18" charset="0"/>
                <a:ea typeface="SimSun" panose="02010600030101010101" pitchFamily="2" charset="-122"/>
              </a:rPr>
              <a:t>课堂活动</a:t>
            </a:r>
            <a:r>
              <a:rPr lang="en-US" sz="4000" b="1" dirty="0">
                <a:latin typeface="Times New Roman" panose="02020603050405020304" pitchFamily="18" charset="0"/>
                <a:ea typeface="SimSun" panose="02010600030101010101" pitchFamily="2" charset="-122"/>
              </a:rPr>
              <a:t>1:</a:t>
            </a:r>
            <a:r>
              <a:rPr lang="zh-CN" altLang="en-US" sz="4000" b="1" dirty="0">
                <a:latin typeface="Times New Roman" panose="02020603050405020304" pitchFamily="18" charset="0"/>
                <a:ea typeface="SimSun" panose="02010600030101010101" pitchFamily="2" charset="-122"/>
              </a:rPr>
              <a:t>（会话练习）课本</a:t>
            </a:r>
            <a:r>
              <a:rPr lang="en-US" sz="4000" b="1" dirty="0">
                <a:latin typeface="Times New Roman" panose="02020603050405020304" pitchFamily="18" charset="0"/>
                <a:ea typeface="SimSun" panose="02010600030101010101" pitchFamily="2" charset="-122"/>
              </a:rPr>
              <a:t>P20</a:t>
            </a:r>
          </a:p>
        </p:txBody>
      </p:sp>
    </p:spTree>
    <p:extLst>
      <p:ext uri="{BB962C8B-B14F-4D97-AF65-F5344CB8AC3E}">
        <p14:creationId xmlns:p14="http://schemas.microsoft.com/office/powerpoint/2010/main" val="279012484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116633"/>
            <a:ext cx="4896544" cy="665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61769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67965-2AB0-737D-899E-23703E41B7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第四周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6D7B66-3DDF-6B45-9191-3AC5388757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4210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/>
              <a:t>语法小</a:t>
            </a:r>
            <a:r>
              <a:rPr lang="zh-CN" altLang="en-US" sz="4000" dirty="0"/>
              <a:t>复</a:t>
            </a:r>
            <a:r>
              <a:rPr lang="zh-TW" altLang="en-US" sz="4000" dirty="0"/>
              <a:t>习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1703512" y="1268760"/>
            <a:ext cx="8784976" cy="5589240"/>
          </a:xfrm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动词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(verb)</a:t>
            </a: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的重叠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>
              <a:buNone/>
            </a:pP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东看看、西翻翻、吃吃看、听听看、</a:t>
            </a:r>
          </a:p>
          <a:p>
            <a:pPr>
              <a:buNone/>
            </a:pP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    敲敲看、试试看、</a:t>
            </a:r>
          </a:p>
          <a:p>
            <a:pPr>
              <a:buNone/>
            </a:pPr>
            <a:endParaRPr lang="zh-CN" altLang="en-US" sz="36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例子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1-  A: </a:t>
            </a: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他现在在做什么啊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?!</a:t>
            </a:r>
          </a:p>
          <a:p>
            <a:pPr>
              <a:buNone/>
            </a:pP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           B: </a:t>
            </a: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他把手机弄丢了，所以现在在这里</a:t>
            </a:r>
          </a:p>
          <a:p>
            <a:pPr>
              <a:buNone/>
            </a:pP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                东翻翻，西找找，希望可以找到手机。</a:t>
            </a:r>
          </a:p>
          <a:p>
            <a:pPr>
              <a:buNone/>
            </a:pP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例子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2 – </a:t>
            </a: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你要不要喝喝看，我觉得这杯果汁的    </a:t>
            </a:r>
          </a:p>
          <a:p>
            <a:pPr>
              <a:buNone/>
            </a:pP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                味道挺不错的。</a:t>
            </a:r>
            <a:endParaRPr lang="en-US" altLang="zh-TW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altLang="zh-TW" sz="42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altLang="zh-TW" sz="4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內容版面配置區 10" descr="Jacob_Davis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8186480" y="4146313"/>
            <a:ext cx="6864" cy="8413"/>
          </a:xfrm>
        </p:spPr>
      </p:pic>
      <p:pic>
        <p:nvPicPr>
          <p:cNvPr id="6147" name="Picture 3" descr="C:\Users\Elaine\Documents\慈濟爾灣2015-2016\第三週\Jacob_Dav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2568" y="3424794"/>
            <a:ext cx="6864" cy="8413"/>
          </a:xfrm>
          <a:prstGeom prst="rect">
            <a:avLst/>
          </a:prstGeom>
          <a:noFill/>
        </p:spPr>
      </p:pic>
      <p:pic>
        <p:nvPicPr>
          <p:cNvPr id="6148" name="Picture 4" descr="C:\Users\Elaine\Documents\慈濟爾灣2015-2016\第三週\Jacob_Dav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2568" y="3424794"/>
            <a:ext cx="6864" cy="8413"/>
          </a:xfrm>
          <a:prstGeom prst="rect">
            <a:avLst/>
          </a:prstGeom>
          <a:noFill/>
        </p:spPr>
      </p:pic>
      <p:pic>
        <p:nvPicPr>
          <p:cNvPr id="6149" name="Picture 5" descr="C:\Users\Elaine\Documents\慈濟爾灣2015-2016\第三週\Jacob_Dav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2568" y="3424794"/>
            <a:ext cx="6864" cy="8413"/>
          </a:xfrm>
          <a:prstGeom prst="rect">
            <a:avLst/>
          </a:prstGeom>
          <a:noFill/>
        </p:spPr>
      </p:pic>
      <p:sp>
        <p:nvSpPr>
          <p:cNvPr id="10" name="內容版面配置區 3"/>
          <p:cNvSpPr>
            <a:spLocks noGrp="1"/>
          </p:cNvSpPr>
          <p:nvPr>
            <p:ph sz="half" idx="2"/>
          </p:nvPr>
        </p:nvSpPr>
        <p:spPr>
          <a:xfrm>
            <a:off x="1524000" y="0"/>
            <a:ext cx="9144000" cy="6713984"/>
          </a:xfrm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名词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(noun)</a:t>
            </a: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的重叠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>
              <a:buNone/>
            </a:pP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日日夜夜、年年月月、家家户户、</a:t>
            </a:r>
          </a:p>
          <a:p>
            <a:pPr>
              <a:buNone/>
            </a:pPr>
            <a:endParaRPr lang="zh-CN" altLang="en-US" sz="36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zh-CN" altLang="en-US" sz="36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例子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1-</a:t>
            </a: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他希望分分秒秒都可以跟他女朋友在</a:t>
            </a:r>
          </a:p>
          <a:p>
            <a:pPr>
              <a:buNone/>
            </a:pP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         一起 。</a:t>
            </a:r>
            <a:endParaRPr lang="en-US" altLang="zh-TW" sz="36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altLang="zh-TW" sz="36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altLang="zh-TW" sz="36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altLang="zh-TW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altLang="zh-TW" sz="42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altLang="zh-TW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標題 1"/>
          <p:cNvSpPr>
            <a:spLocks noGrp="1"/>
          </p:cNvSpPr>
          <p:nvPr>
            <p:ph type="title"/>
          </p:nvPr>
        </p:nvSpPr>
        <p:spPr>
          <a:xfrm>
            <a:off x="1631504" y="1177241"/>
            <a:ext cx="8147248" cy="1070992"/>
          </a:xfrm>
        </p:spPr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rgbClr val="0070C0"/>
                </a:solidFill>
              </a:rPr>
              <a:t> </a:t>
            </a:r>
            <a:r>
              <a:rPr lang="zh-CN" altLang="en-US" sz="3600" b="1" dirty="0">
                <a:solidFill>
                  <a:srgbClr val="0070C0"/>
                </a:solidFill>
              </a:rPr>
              <a:t>分分秒秒、世世代代、岁岁年年。</a:t>
            </a:r>
            <a:endParaRPr lang="en-US" sz="3600" dirty="0"/>
          </a:p>
        </p:txBody>
      </p:sp>
      <p:pic>
        <p:nvPicPr>
          <p:cNvPr id="15" name="圖片 14" descr="lov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96320" y="3573016"/>
            <a:ext cx="4080000" cy="30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3"/>
          <p:cNvSpPr>
            <a:spLocks noGrp="1"/>
          </p:cNvSpPr>
          <p:nvPr>
            <p:ph sz="half" idx="2"/>
          </p:nvPr>
        </p:nvSpPr>
        <p:spPr>
          <a:xfrm>
            <a:off x="1524000" y="0"/>
            <a:ext cx="9144000" cy="6813376"/>
          </a:xfrm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altLang="zh-TW" sz="3600" dirty="0"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形容词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TW" sz="3600" dirty="0">
                <a:latin typeface="Times New Roman" pitchFamily="18" charset="0"/>
                <a:cs typeface="Times New Roman" pitchFamily="18" charset="0"/>
              </a:rPr>
              <a:t>adjective)/</a:t>
            </a: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副词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TW" sz="3600" dirty="0">
                <a:latin typeface="Times New Roman" pitchFamily="18" charset="0"/>
                <a:cs typeface="Times New Roman" pitchFamily="18" charset="0"/>
              </a:rPr>
              <a:t>adverb)</a:t>
            </a: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的重叠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>
              <a:buNone/>
            </a:pP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弯弯曲曲、永永远远、高高兴兴、高兴高兴、</a:t>
            </a:r>
          </a:p>
          <a:p>
            <a:pPr>
              <a:buNone/>
            </a:pP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   欢欢喜喜、和和美美、漂漂亮亮、 拖拖拉拉、</a:t>
            </a:r>
          </a:p>
          <a:p>
            <a:pPr>
              <a:buNone/>
            </a:pP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   清清楚楚、干干净净、舒舒服服、仔仔细细、 </a:t>
            </a:r>
          </a:p>
          <a:p>
            <a:pPr>
              <a:buNone/>
            </a:pP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   慢慢地、 快快地、渐渐地 。</a:t>
            </a:r>
          </a:p>
          <a:p>
            <a:pPr>
              <a:buNone/>
            </a:pPr>
            <a:endParaRPr lang="zh-CN" altLang="en-US" sz="36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zh-CN" altLang="en-US" sz="36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例子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1-  </a:t>
            </a: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弟弟每天都高高兴兴的。</a:t>
            </a:r>
          </a:p>
          <a:p>
            <a:pPr>
              <a:buNone/>
            </a:pP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例子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2 – </a:t>
            </a: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你写作文时，要把自己的想法清清楚</a:t>
            </a:r>
          </a:p>
          <a:p>
            <a:pPr>
              <a:buNone/>
            </a:pP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            楚地写出来，读者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TW" sz="3600" dirty="0">
                <a:latin typeface="Times New Roman" pitchFamily="18" charset="0"/>
                <a:cs typeface="Times New Roman" pitchFamily="18" charset="0"/>
              </a:rPr>
              <a:t>readers)</a:t>
            </a: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才能了解你</a:t>
            </a:r>
          </a:p>
          <a:p>
            <a:pPr>
              <a:buNone/>
            </a:pP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            想要表达的意思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TW" sz="3600" dirty="0">
                <a:latin typeface="Times New Roman" pitchFamily="18" charset="0"/>
                <a:cs typeface="Times New Roman" pitchFamily="18" charset="0"/>
              </a:rPr>
              <a:t>the meaning you want to </a:t>
            </a:r>
          </a:p>
          <a:p>
            <a:pPr>
              <a:buNone/>
            </a:pPr>
            <a:r>
              <a:rPr lang="en-US" altLang="zh-TW" sz="3600" dirty="0">
                <a:latin typeface="Times New Roman" pitchFamily="18" charset="0"/>
                <a:cs typeface="Times New Roman" pitchFamily="18" charset="0"/>
              </a:rPr>
              <a:t>              express)</a:t>
            </a:r>
            <a:r>
              <a:rPr lang="zh-TW" altLang="en-US" sz="3600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altLang="zh-TW" sz="42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altLang="zh-TW" sz="4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68475" y="980728"/>
            <a:ext cx="68407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例句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：爷爷喜欢吃客家菜，妈妈今天特别做了酸菜猪肚汤，让爷爷高兴高兴。</a:t>
            </a:r>
            <a:endParaRPr lang="zh-TW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70935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內容版面配置區 3"/>
          <p:cNvSpPr>
            <a:spLocks noGrp="1"/>
          </p:cNvSpPr>
          <p:nvPr>
            <p:ph idx="1"/>
          </p:nvPr>
        </p:nvSpPr>
        <p:spPr>
          <a:xfrm>
            <a:off x="1524000" y="0"/>
            <a:ext cx="9144000" cy="6858000"/>
          </a:xfrm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/>
          </a:bodyPr>
          <a:lstStyle/>
          <a:p>
            <a:pPr>
              <a:buNone/>
            </a:pP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 强调重复做一件事情 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(keep doing)-</a:t>
            </a:r>
          </a:p>
          <a:p>
            <a:pPr>
              <a:buNone/>
            </a:pP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 action verb +</a:t>
            </a: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来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+action verb +</a:t>
            </a: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去</a:t>
            </a:r>
          </a:p>
          <a:p>
            <a:pPr>
              <a:buNone/>
            </a:pP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   找来找去、转来转去、逛来逛去、</a:t>
            </a:r>
          </a:p>
          <a:p>
            <a:pPr>
              <a:buNone/>
            </a:pPr>
            <a:endParaRPr lang="zh-CN" altLang="en-US" sz="36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zh-CN" altLang="en-US" sz="36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    例子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很多小朋友在公园里跑来跑去。</a:t>
            </a:r>
          </a:p>
          <a:p>
            <a:pPr>
              <a:buNone/>
            </a:pP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    例子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她看来看去，就是找不到一件</a:t>
            </a:r>
          </a:p>
          <a:p>
            <a:pPr>
              <a:buNone/>
            </a:pP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             喜欢的衣服。</a:t>
            </a:r>
          </a:p>
          <a:p>
            <a:pPr>
              <a:buNone/>
            </a:pP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    例子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我们在这几条路上转来转去</a:t>
            </a:r>
          </a:p>
          <a:p>
            <a:pPr>
              <a:buNone/>
            </a:pP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      ，就是找不到你家。</a:t>
            </a:r>
            <a:endParaRPr lang="en-US" altLang="zh-TW" sz="40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altLang="zh-TW" sz="42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altLang="zh-TW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標題 1"/>
          <p:cNvSpPr>
            <a:spLocks noGrp="1"/>
          </p:cNvSpPr>
          <p:nvPr>
            <p:ph type="title"/>
          </p:nvPr>
        </p:nvSpPr>
        <p:spPr>
          <a:xfrm>
            <a:off x="695400" y="2204864"/>
            <a:ext cx="9217024" cy="1431032"/>
          </a:xfrm>
        </p:spPr>
        <p:txBody>
          <a:bodyPr>
            <a:normAutofit fontScale="90000"/>
          </a:bodyPr>
          <a:lstStyle/>
          <a:p>
            <a:r>
              <a:rPr lang="zh-TW" altLang="en-US" sz="3600" b="1" dirty="0">
                <a:solidFill>
                  <a:srgbClr val="0070C0"/>
                </a:solidFill>
              </a:rPr>
              <a:t>   </a:t>
            </a:r>
            <a:r>
              <a:rPr lang="zh-CN" altLang="en-US" sz="4000" b="1" u="sng" dirty="0">
                <a:solidFill>
                  <a:srgbClr val="0070C0"/>
                </a:solidFill>
              </a:rPr>
              <a:t>跑来跑去、跳来跳去、看来看去。 </a:t>
            </a:r>
            <a:br>
              <a:rPr lang="zh-CN" altLang="en-US" sz="4000" b="1" u="sng" dirty="0">
                <a:solidFill>
                  <a:srgbClr val="0070C0"/>
                </a:solidFill>
              </a:rPr>
            </a:br>
            <a:br>
              <a:rPr lang="zh-CN" altLang="en-US" sz="4000" b="1" u="sng" dirty="0">
                <a:solidFill>
                  <a:srgbClr val="0070C0"/>
                </a:solidFill>
              </a:rPr>
            </a:b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Cloud Callout 3"/>
          <p:cNvSpPr>
            <a:spLocks noChangeArrowheads="1"/>
          </p:cNvSpPr>
          <p:nvPr/>
        </p:nvSpPr>
        <p:spPr bwMode="auto">
          <a:xfrm>
            <a:off x="3732214" y="2527300"/>
            <a:ext cx="4924425" cy="221615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52579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1200" dirty="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52580" name="TextBox 2"/>
          <p:cNvSpPr txBox="1">
            <a:spLocks noChangeArrowheads="1"/>
          </p:cNvSpPr>
          <p:nvPr/>
        </p:nvSpPr>
        <p:spPr bwMode="auto">
          <a:xfrm>
            <a:off x="4159250" y="2959100"/>
            <a:ext cx="43386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540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講解本週作業</a:t>
            </a:r>
            <a:endParaRPr lang="en-US" altLang="en-US" sz="540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525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6" y="588964"/>
            <a:ext cx="2803525" cy="183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6" y="4440239"/>
            <a:ext cx="1654175" cy="198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4562476"/>
            <a:ext cx="1647825" cy="173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14350"/>
            <a:ext cx="2554288" cy="191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258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EFE12C6-94BD-4D05-93B3-DA85B105F60B}" type="slidenum">
              <a:rPr lang="zh-TW" altLang="en-US" sz="1200">
                <a:solidFill>
                  <a:schemeClr val="tx1"/>
                </a:solidFill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139</a:t>
            </a:fld>
            <a:endParaRPr lang="en-US" altLang="zh-TW" sz="120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38064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7769" y="1556792"/>
            <a:ext cx="403187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鞋店</a:t>
            </a:r>
            <a:r>
              <a:rPr lang="en-US" altLang="zh-TW" sz="120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/</a:t>
            </a:r>
          </a:p>
          <a:p>
            <a:r>
              <a:rPr lang="zh-TW" altLang="en-US" sz="12000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鞋店</a:t>
            </a:r>
            <a:endParaRPr lang="en-US" sz="12000" dirty="0"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1484784"/>
            <a:ext cx="4464496" cy="3928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79884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0" y="765175"/>
            <a:ext cx="78359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026660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3" y="764704"/>
            <a:ext cx="7317031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44260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5375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solidFill>
                  <a:srgbClr val="FF0000"/>
                </a:solidFill>
                <a:latin typeface="DFBiaoKaiShu-B5" panose="03000509000000000000" pitchFamily="65" charset="-120"/>
                <a:ea typeface="DFBiaoKaiShu-B5" panose="03000509000000000000" pitchFamily="65" charset="-120"/>
              </a:rPr>
              <a:t>看圖說話</a:t>
            </a:r>
            <a:r>
              <a:rPr lang="en-US" altLang="zh-TW" sz="3200" dirty="0">
                <a:solidFill>
                  <a:srgbClr val="FF0000"/>
                </a:solidFill>
                <a:latin typeface="DFBiaoKaiShu-B5" panose="03000509000000000000" pitchFamily="65" charset="-120"/>
                <a:ea typeface="DFBiaoKaiShu-B5" panose="03000509000000000000" pitchFamily="65" charset="-120"/>
              </a:rPr>
              <a:t>:</a:t>
            </a:r>
            <a:r>
              <a:rPr lang="zh-TW" altLang="en-US" sz="3200" dirty="0">
                <a:solidFill>
                  <a:srgbClr val="FF0000"/>
                </a:solidFill>
                <a:latin typeface="DFBiaoKaiShu-B5" panose="03000509000000000000" pitchFamily="65" charset="-120"/>
                <a:ea typeface="DFBiaoKaiShu-B5" panose="03000509000000000000" pitchFamily="65" charset="-120"/>
              </a:rPr>
              <a:t>林雲和媽媽一起去逛街買衣服</a:t>
            </a:r>
            <a:endParaRPr lang="en-US" sz="3200" dirty="0">
              <a:solidFill>
                <a:srgbClr val="FF0000"/>
              </a:solidFill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3" y="836713"/>
            <a:ext cx="5495925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1" y="3818037"/>
            <a:ext cx="5495925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9169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3820" y="801793"/>
            <a:ext cx="4284358" cy="527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4540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3672" y="1556792"/>
            <a:ext cx="557075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玩具店</a:t>
            </a:r>
            <a:r>
              <a:rPr lang="en-US" altLang="zh-TW" sz="120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/</a:t>
            </a:r>
          </a:p>
          <a:p>
            <a:r>
              <a:rPr lang="zh-TW" altLang="en-US" sz="12000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玩具店</a:t>
            </a:r>
            <a:endParaRPr lang="en-US" sz="12000" dirty="0"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1412776"/>
            <a:ext cx="5786780" cy="401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0346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5" r="-1" b="16819"/>
          <a:stretch/>
        </p:blipFill>
        <p:spPr bwMode="auto">
          <a:xfrm>
            <a:off x="2006601" y="643467"/>
            <a:ext cx="81787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5831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3672" y="1484784"/>
            <a:ext cx="557075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服裝店</a:t>
            </a:r>
            <a:r>
              <a:rPr lang="en-US" altLang="zh-TW" sz="120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/</a:t>
            </a:r>
          </a:p>
          <a:p>
            <a:r>
              <a:rPr lang="zh-TW" altLang="en-US" sz="12000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服裝店</a:t>
            </a:r>
            <a:endParaRPr lang="en-US" sz="12000" dirty="0"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1484784"/>
            <a:ext cx="642763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9154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8622" y="801793"/>
            <a:ext cx="6674754" cy="527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324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96495-E5C4-48F5-A46A-E5989F2466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6960" y="758952"/>
            <a:ext cx="7543800" cy="1949968"/>
          </a:xfrm>
        </p:spPr>
        <p:txBody>
          <a:bodyPr/>
          <a:lstStyle/>
          <a:p>
            <a:pPr algn="ctr"/>
            <a:r>
              <a:rPr lang="zh-CN" altLang="en-US" dirty="0"/>
              <a:t>逛商场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1B120C-6633-4B04-89B5-C0D49171F2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3A4B27-A7DC-4C10-A6E2-5C118030559D}"/>
              </a:ext>
            </a:extLst>
          </p:cNvPr>
          <p:cNvSpPr txBox="1"/>
          <p:nvPr/>
        </p:nvSpPr>
        <p:spPr>
          <a:xfrm>
            <a:off x="3810000" y="324669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2414C9-393B-46CA-AEA1-E68468C66094}"/>
              </a:ext>
            </a:extLst>
          </p:cNvPr>
          <p:cNvSpPr txBox="1"/>
          <p:nvPr/>
        </p:nvSpPr>
        <p:spPr>
          <a:xfrm>
            <a:off x="3810000" y="324669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0F4D8C-4AEE-487A-A12D-BAEA96D42D99}"/>
              </a:ext>
            </a:extLst>
          </p:cNvPr>
          <p:cNvSpPr txBox="1"/>
          <p:nvPr/>
        </p:nvSpPr>
        <p:spPr>
          <a:xfrm>
            <a:off x="3810000" y="324669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1964672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9696" y="1556792"/>
            <a:ext cx="557075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珠寶店</a:t>
            </a:r>
            <a:r>
              <a:rPr lang="en-US" altLang="zh-TW" sz="120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/</a:t>
            </a:r>
          </a:p>
          <a:p>
            <a:r>
              <a:rPr lang="zh-TW" altLang="en-US" sz="12000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珠寶店</a:t>
            </a:r>
            <a:endParaRPr lang="en-US" sz="12000" dirty="0"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1571343"/>
            <a:ext cx="5976664" cy="376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839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0" b="5024"/>
          <a:stretch/>
        </p:blipFill>
        <p:spPr bwMode="auto">
          <a:xfrm>
            <a:off x="2006601" y="643467"/>
            <a:ext cx="81787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89573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15680" y="1340768"/>
            <a:ext cx="557075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皮包店</a:t>
            </a:r>
            <a:r>
              <a:rPr lang="en-US" altLang="zh-TW" sz="120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/</a:t>
            </a:r>
          </a:p>
          <a:p>
            <a:r>
              <a:rPr lang="zh-TW" altLang="en-US" sz="12000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皮包店</a:t>
            </a:r>
            <a:endParaRPr lang="en-US" sz="12000" dirty="0"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1268760"/>
            <a:ext cx="5976664" cy="4310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21213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46960" y="758952"/>
            <a:ext cx="7543800" cy="1877960"/>
          </a:xfrm>
        </p:spPr>
        <p:txBody>
          <a:bodyPr>
            <a:normAutofit/>
          </a:bodyPr>
          <a:lstStyle/>
          <a:p>
            <a:r>
              <a:rPr lang="zh-CN" altLang="en-US" sz="5400" dirty="0">
                <a:latin typeface="DFKai-SB" panose="03000509000000000000" pitchFamily="65" charset="-120"/>
                <a:ea typeface="DFKai-SB" panose="03000509000000000000" pitchFamily="65" charset="-120"/>
              </a:rPr>
              <a:t>购物商场里还有些什么</a:t>
            </a:r>
            <a:r>
              <a:rPr lang="en-US" altLang="zh-CN" sz="5400" dirty="0">
                <a:latin typeface="DFKai-SB" panose="03000509000000000000" pitchFamily="65" charset="-120"/>
                <a:ea typeface="DFKai-SB" panose="03000509000000000000" pitchFamily="65" charset="-120"/>
              </a:rPr>
              <a:t>?</a:t>
            </a:r>
            <a:endParaRPr lang="en-US" sz="5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2932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7831" y="905933"/>
            <a:ext cx="4800340" cy="503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9796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99656" y="1340768"/>
            <a:ext cx="557075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童裝店</a:t>
            </a:r>
            <a:r>
              <a:rPr lang="en-US" altLang="zh-TW" sz="120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/</a:t>
            </a:r>
          </a:p>
          <a:p>
            <a:r>
              <a:rPr lang="zh-TW" altLang="en-US" sz="12000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童裝店</a:t>
            </a:r>
            <a:endParaRPr lang="en-US" sz="12000" dirty="0"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1196753"/>
            <a:ext cx="5760640" cy="393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403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6" r="15935" b="1"/>
          <a:stretch/>
        </p:blipFill>
        <p:spPr bwMode="auto">
          <a:xfrm>
            <a:off x="2156079" y="841248"/>
            <a:ext cx="3819270" cy="517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7" r="38854" b="1"/>
          <a:stretch/>
        </p:blipFill>
        <p:spPr bwMode="auto">
          <a:xfrm>
            <a:off x="6215380" y="841248"/>
            <a:ext cx="3819271" cy="517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416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31704" y="1700808"/>
            <a:ext cx="557075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鼎泰豐</a:t>
            </a:r>
            <a:r>
              <a:rPr lang="en-US" altLang="zh-TW" sz="120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/</a:t>
            </a:r>
          </a:p>
          <a:p>
            <a:r>
              <a:rPr lang="zh-TW" altLang="en-US" sz="12000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鼎泰豐</a:t>
            </a:r>
            <a:endParaRPr lang="en-US" sz="12000" dirty="0"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1340768"/>
            <a:ext cx="5904656" cy="4080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29711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" r="1713" b="2"/>
          <a:stretch/>
        </p:blipFill>
        <p:spPr bwMode="auto">
          <a:xfrm>
            <a:off x="2006601" y="643467"/>
            <a:ext cx="81787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9946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9577" y="1628800"/>
            <a:ext cx="818685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96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迪士尼專賣店</a:t>
            </a:r>
            <a:r>
              <a:rPr lang="en-US" altLang="zh-TW" sz="96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/</a:t>
            </a:r>
          </a:p>
          <a:p>
            <a:r>
              <a:rPr lang="zh-TW" altLang="en-US" sz="9600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迪士尼專賣店</a:t>
            </a:r>
            <a:endParaRPr lang="en-US" sz="9600" dirty="0"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150" y="1340768"/>
            <a:ext cx="8444824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3981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BF7A8-AFA6-4AE9-ABF1-9973DF8FA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rvine Spectrum Center | Visit California">
            <a:extLst>
              <a:ext uri="{FF2B5EF4-FFF2-40B4-BE49-F238E27FC236}">
                <a16:creationId xmlns:a16="http://schemas.microsoft.com/office/drawing/2014/main" id="{B64F7D0D-34F9-461B-AC5E-31FCE8F8E6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2010309"/>
            <a:ext cx="7467168" cy="373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9309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8"/>
          <a:stretch/>
        </p:blipFill>
        <p:spPr bwMode="auto">
          <a:xfrm>
            <a:off x="2006601" y="643467"/>
            <a:ext cx="81787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28675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3633" y="1556792"/>
            <a:ext cx="710963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旋轉木馬</a:t>
            </a:r>
            <a:r>
              <a:rPr lang="en-US" altLang="zh-TW" sz="120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/</a:t>
            </a:r>
          </a:p>
          <a:p>
            <a:r>
              <a:rPr lang="zh-TW" altLang="en-US" sz="12000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旋轉木馬</a:t>
            </a:r>
            <a:endParaRPr lang="en-US" sz="12000" dirty="0"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5" y="1340768"/>
            <a:ext cx="6945671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2267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5" y="476672"/>
            <a:ext cx="4559149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5" y="969838"/>
            <a:ext cx="4077373" cy="490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911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0871D5-2196-40BD-A806-B5CF557568FE}"/>
              </a:ext>
            </a:extLst>
          </p:cNvPr>
          <p:cNvSpPr txBox="1"/>
          <p:nvPr/>
        </p:nvSpPr>
        <p:spPr>
          <a:xfrm>
            <a:off x="2135560" y="836712"/>
            <a:ext cx="763284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zh-CN" altLang="en-US" sz="3200" dirty="0"/>
              <a:t>第一段里介绍了商场里有那些店？</a:t>
            </a:r>
            <a:endParaRPr lang="en-US" sz="3200" dirty="0"/>
          </a:p>
          <a:p>
            <a:pPr marL="342900" indent="-342900">
              <a:buFont typeface="+mj-lt"/>
              <a:buAutoNum type="arabicPeriod"/>
            </a:pPr>
            <a:r>
              <a:rPr lang="zh-CN" altLang="en-US" sz="3200" dirty="0"/>
              <a:t>南海岸商场内有卖哪些商品？</a:t>
            </a:r>
            <a:endParaRPr lang="en-US" altLang="zh-CN" sz="3200" dirty="0"/>
          </a:p>
          <a:p>
            <a:pPr marL="342900" indent="-342900">
              <a:buFont typeface="+mj-lt"/>
              <a:buAutoNum type="arabicPeriod"/>
            </a:pPr>
            <a:r>
              <a:rPr lang="zh-CN" altLang="en-US" sz="3200" dirty="0"/>
              <a:t>明明、青青和程文为什么要在这个周末去南海岸商场？</a:t>
            </a:r>
            <a:endParaRPr lang="en-US" altLang="zh-CN" sz="3200" dirty="0"/>
          </a:p>
          <a:p>
            <a:pPr marL="342900" indent="-342900">
              <a:buFont typeface="+mj-lt"/>
              <a:buAutoNum type="arabicPeriod"/>
            </a:pPr>
            <a:r>
              <a:rPr lang="zh-CN" altLang="en-US" sz="3200" dirty="0"/>
              <a:t>她们各买了什么东西？</a:t>
            </a:r>
            <a:endParaRPr lang="en-US" altLang="zh-CN" sz="3200" dirty="0"/>
          </a:p>
          <a:p>
            <a:pPr marL="342900" indent="-342900">
              <a:buFont typeface="+mj-lt"/>
              <a:buAutoNum type="arabicPeriod"/>
            </a:pPr>
            <a:r>
              <a:rPr lang="zh-CN" altLang="en-US" sz="3200" dirty="0"/>
              <a:t>为什么程文说她捡到便宜了？</a:t>
            </a:r>
            <a:endParaRPr lang="en-US" altLang="zh-CN" sz="3200" dirty="0"/>
          </a:p>
          <a:p>
            <a:pPr marL="342900" indent="-342900">
              <a:buFont typeface="+mj-lt"/>
              <a:buAutoNum type="arabicPeriod"/>
            </a:pPr>
            <a:r>
              <a:rPr lang="zh-CN" altLang="en-US" sz="3200" dirty="0"/>
              <a:t>新款区的衣服没有折扣，为什么还有人买？</a:t>
            </a:r>
            <a:endParaRPr lang="en-US" altLang="zh-CN" sz="3200" dirty="0"/>
          </a:p>
          <a:p>
            <a:pPr marL="342900" indent="-342900">
              <a:buFont typeface="+mj-lt"/>
              <a:buAutoNum type="arabicPeriod"/>
            </a:pPr>
            <a:r>
              <a:rPr lang="zh-CN" altLang="en-US" sz="3200" dirty="0"/>
              <a:t>明明青青和程文三个女孩的购物习惯有什么不同？你比较像谁？</a:t>
            </a:r>
            <a:endParaRPr lang="en-US" altLang="zh-CN" sz="3200" dirty="0"/>
          </a:p>
          <a:p>
            <a:pPr marL="342900" indent="-342900">
              <a:buFont typeface="+mj-lt"/>
              <a:buAutoNum type="arabicPeriod"/>
            </a:pPr>
            <a:r>
              <a:rPr lang="zh-CN" altLang="en-US" sz="3200" dirty="0"/>
              <a:t>你觉得谁买的东西最值？为什么？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294305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39597B-F5F3-42EA-A38C-7BE386D833B4}"/>
              </a:ext>
            </a:extLst>
          </p:cNvPr>
          <p:cNvSpPr txBox="1"/>
          <p:nvPr/>
        </p:nvSpPr>
        <p:spPr>
          <a:xfrm>
            <a:off x="2423592" y="2492897"/>
            <a:ext cx="7056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/>
              <a:t>第一周词语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5355490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462" y="1484785"/>
            <a:ext cx="7056784" cy="4675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982" y="120142"/>
            <a:ext cx="7378556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0231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5" y="3212976"/>
            <a:ext cx="5711825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4149080"/>
            <a:ext cx="3555630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19536" y="620688"/>
            <a:ext cx="32624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購物人潮</a:t>
            </a:r>
            <a:endParaRPr lang="en-US" altLang="zh-TW" sz="6000" dirty="0">
              <a:solidFill>
                <a:srgbClr val="FF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CN" altLang="en-US" sz="60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购物人潮</a:t>
            </a:r>
            <a:endParaRPr lang="en-US" sz="6000" dirty="0">
              <a:solidFill>
                <a:srgbClr val="FF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9" y="195441"/>
            <a:ext cx="4664075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17713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Box 1"/>
          <p:cNvSpPr txBox="1">
            <a:spLocks noChangeArrowheads="1"/>
          </p:cNvSpPr>
          <p:nvPr/>
        </p:nvSpPr>
        <p:spPr bwMode="auto">
          <a:xfrm>
            <a:off x="2819400" y="990600"/>
            <a:ext cx="63309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想想看，貝</a:t>
            </a:r>
            <a:r>
              <a:rPr lang="zh-CN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（贝）</a:t>
            </a:r>
            <a:r>
              <a:rPr lang="zh-TW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部的字有哪些？</a:t>
            </a:r>
            <a:endParaRPr lang="en-US" altLang="en-US" sz="48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374900"/>
            <a:ext cx="3041650" cy="412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8" name="Rectangle 5"/>
          <p:cNvSpPr>
            <a:spLocks noChangeArrowheads="1"/>
          </p:cNvSpPr>
          <p:nvPr/>
        </p:nvSpPr>
        <p:spPr bwMode="auto">
          <a:xfrm>
            <a:off x="5867400" y="2819401"/>
            <a:ext cx="14157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貝部</a:t>
            </a:r>
            <a:endParaRPr lang="en-US" altLang="en-US" sz="1800" dirty="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796509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2"/>
          <p:cNvSpPr txBox="1">
            <a:spLocks noChangeArrowheads="1"/>
          </p:cNvSpPr>
          <p:nvPr/>
        </p:nvSpPr>
        <p:spPr bwMode="auto">
          <a:xfrm>
            <a:off x="2063553" y="620689"/>
            <a:ext cx="3888432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54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負、責、財、貨、貪、貼、費、賀、貴、賣、買、資、</a:t>
            </a:r>
            <a:endParaRPr lang="en-US" altLang="zh-TW" sz="54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54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賞、賽、購、贈</a:t>
            </a:r>
            <a:endParaRPr lang="en-US" altLang="en-US" sz="54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54D668-E9B6-4CE6-9109-01E429B6E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2025" y="476673"/>
            <a:ext cx="4032449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5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负、责、财、货、贪、贴、费、贺、贵、卖、买、资、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5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赏、赛、购、赠</a:t>
            </a:r>
          </a:p>
        </p:txBody>
      </p:sp>
    </p:spTree>
    <p:extLst>
      <p:ext uri="{BB962C8B-B14F-4D97-AF65-F5344CB8AC3E}">
        <p14:creationId xmlns:p14="http://schemas.microsoft.com/office/powerpoint/2010/main" val="36735170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sz="6600" dirty="0">
                <a:solidFill>
                  <a:srgbClr val="FF000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購</a:t>
            </a:r>
            <a:r>
              <a:rPr lang="zh-TW" altLang="en-US" sz="6600" dirty="0">
                <a:latin typeface="DFKai-SB" panose="03000509000000000000" pitchFamily="65" charset="-120"/>
                <a:ea typeface="DFKai-SB" panose="03000509000000000000" pitchFamily="65" charset="-120"/>
              </a:rPr>
              <a:t>物中心</a:t>
            </a:r>
            <a:r>
              <a:rPr lang="en-US" altLang="zh-TW" sz="6600" dirty="0">
                <a:latin typeface="DFKai-SB" panose="03000509000000000000" pitchFamily="65" charset="-120"/>
                <a:ea typeface="DFKai-SB" panose="03000509000000000000" pitchFamily="65" charset="-120"/>
              </a:rPr>
              <a:t>/</a:t>
            </a:r>
            <a:r>
              <a:rPr lang="zh-TW" altLang="en-US" sz="6600" dirty="0">
                <a:solidFill>
                  <a:srgbClr val="FF0000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購</a:t>
            </a:r>
            <a:r>
              <a:rPr lang="zh-TW" altLang="en-US" sz="6600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物中心</a:t>
            </a:r>
            <a:endParaRPr lang="en-US" sz="6600" dirty="0"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240" y="327906"/>
            <a:ext cx="7378556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3FD442-7364-4DFA-9FD1-09F9BFB696E6}"/>
              </a:ext>
            </a:extLst>
          </p:cNvPr>
          <p:cNvSpPr txBox="1"/>
          <p:nvPr/>
        </p:nvSpPr>
        <p:spPr>
          <a:xfrm>
            <a:off x="2495600" y="1700809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（作业</a:t>
            </a:r>
            <a:r>
              <a:rPr lang="en-US" altLang="zh-CN" sz="2400" dirty="0"/>
              <a:t>P5</a:t>
            </a:r>
            <a:r>
              <a:rPr lang="zh-CN" altLang="en-US" sz="2400" dirty="0"/>
              <a:t>）用这些词语造句：</a:t>
            </a:r>
            <a:endParaRPr lang="en-US" altLang="zh-CN" sz="2400" dirty="0"/>
          </a:p>
          <a:p>
            <a:r>
              <a:rPr lang="zh-CN" altLang="en-US" sz="2400" dirty="0"/>
              <a:t>购物中心、附近、热闹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04027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21南海岸广场购物中心-旅游攻略-门票-地址-问答-游记点评，洛杉矶旅游旅游景点推荐-去哪儿攻略">
            <a:extLst>
              <a:ext uri="{FF2B5EF4-FFF2-40B4-BE49-F238E27FC236}">
                <a16:creationId xmlns:a16="http://schemas.microsoft.com/office/drawing/2014/main" id="{183C6842-D943-4F03-A4D0-655916631D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4" r="17569" b="1"/>
          <a:stretch/>
        </p:blipFill>
        <p:spPr bwMode="auto">
          <a:xfrm>
            <a:off x="1999499" y="640080"/>
            <a:ext cx="4706750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5F268B-0F9F-440A-AA24-FC7CDEE32C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96664" y="640080"/>
            <a:ext cx="2744435" cy="1306684"/>
          </a:xfrm>
        </p:spPr>
        <p:txBody>
          <a:bodyPr>
            <a:normAutofit/>
          </a:bodyPr>
          <a:lstStyle/>
          <a:p>
            <a:r>
              <a:rPr lang="zh-CN" altLang="en-US" sz="3800" dirty="0">
                <a:solidFill>
                  <a:srgbClr val="FFFFFF"/>
                </a:solidFill>
              </a:rPr>
              <a:t>南海岸购物中心</a:t>
            </a:r>
            <a:endParaRPr lang="en-US" sz="3800" dirty="0">
              <a:solidFill>
                <a:srgbClr val="FFFF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B43705-C2C0-4F2A-952B-D455B7D6B1AE}"/>
              </a:ext>
            </a:extLst>
          </p:cNvPr>
          <p:cNvSpPr txBox="1"/>
          <p:nvPr/>
        </p:nvSpPr>
        <p:spPr>
          <a:xfrm>
            <a:off x="7620898" y="3105835"/>
            <a:ext cx="25723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FFFFFF"/>
                </a:solidFill>
              </a:rPr>
              <a:t>贵宾服务</a:t>
            </a:r>
            <a:endParaRPr lang="en-US" altLang="zh-CN" sz="3600" dirty="0">
              <a:solidFill>
                <a:srgbClr val="FFFFFF"/>
              </a:solidFill>
            </a:endParaRPr>
          </a:p>
          <a:p>
            <a:endParaRPr lang="en-US" altLang="zh-CN" sz="3600" dirty="0">
              <a:solidFill>
                <a:srgbClr val="FFFF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874D00-7131-49E1-B96C-8B2D702318B3}"/>
              </a:ext>
            </a:extLst>
          </p:cNvPr>
          <p:cNvSpPr txBox="1"/>
          <p:nvPr/>
        </p:nvSpPr>
        <p:spPr>
          <a:xfrm>
            <a:off x="7545291" y="3789311"/>
            <a:ext cx="27332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https://www.youtube.com/watch?v=dBJSINmU_0M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84D49FE-4338-4618-9283-36D8B69D82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5D6247-DF4D-4A02-9321-AC179CE18E87}"/>
              </a:ext>
            </a:extLst>
          </p:cNvPr>
          <p:cNvSpPr txBox="1"/>
          <p:nvPr/>
        </p:nvSpPr>
        <p:spPr>
          <a:xfrm>
            <a:off x="7282120" y="2033047"/>
            <a:ext cx="2733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https://www.youtube.com/watch?v=5JJ5OkS1zv4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6414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8005" y="-26952"/>
            <a:ext cx="4455768" cy="38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0336" y="3212976"/>
            <a:ext cx="6159961" cy="3771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C:\Users\Elaine\Documents\美洲華語\MACY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5480" y="-99392"/>
            <a:ext cx="4606926" cy="338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908720"/>
            <a:ext cx="1944216" cy="1937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189" y="3166862"/>
            <a:ext cx="1588872" cy="192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19536" y="188641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各種專賣店</a:t>
            </a:r>
            <a:endParaRPr lang="en-US" sz="3600" dirty="0">
              <a:solidFill>
                <a:srgbClr val="FF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1" y="4882515"/>
            <a:ext cx="1581547" cy="195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3140969"/>
            <a:ext cx="3025006" cy="1662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4" y="2981801"/>
            <a:ext cx="1767512" cy="198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210" y="5013176"/>
            <a:ext cx="2830711" cy="1743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206" y="5275118"/>
            <a:ext cx="2507035" cy="158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976" y="3337606"/>
            <a:ext cx="1977256" cy="18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882831"/>
            <a:ext cx="2607218" cy="201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739" y="652390"/>
            <a:ext cx="3453061" cy="2193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3633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5" r="11051" b="1"/>
          <a:stretch/>
        </p:blipFill>
        <p:spPr bwMode="auto">
          <a:xfrm>
            <a:off x="2006600" y="643467"/>
            <a:ext cx="402907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8" r="24251"/>
          <a:stretch/>
        </p:blipFill>
        <p:spPr bwMode="auto">
          <a:xfrm>
            <a:off x="6156325" y="640927"/>
            <a:ext cx="4029075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77820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99500" y="4550230"/>
            <a:ext cx="8181805" cy="1057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altLang="en-US" sz="52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換季大減價</a:t>
            </a:r>
            <a:r>
              <a:rPr lang="zh-CN" altLang="en-US" sz="52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、换季大减价</a:t>
            </a:r>
            <a:endParaRPr lang="en-US" sz="5200" spc="-5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0593" y="1094789"/>
            <a:ext cx="2484588" cy="269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8654" y="1478671"/>
            <a:ext cx="2484588" cy="192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716" y="1447613"/>
            <a:ext cx="2484588" cy="198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31334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sz="6600" dirty="0">
                <a:solidFill>
                  <a:srgbClr val="FF000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珠</a:t>
            </a:r>
            <a:r>
              <a:rPr lang="zh-TW" altLang="en-US" sz="6600" dirty="0">
                <a:latin typeface="DFKai-SB" panose="03000509000000000000" pitchFamily="65" charset="-120"/>
                <a:ea typeface="DFKai-SB" panose="03000509000000000000" pitchFamily="65" charset="-120"/>
              </a:rPr>
              <a:t>寶</a:t>
            </a:r>
            <a:r>
              <a:rPr lang="en-US" altLang="zh-TW" sz="6600" dirty="0">
                <a:latin typeface="DFKai-SB" panose="03000509000000000000" pitchFamily="65" charset="-120"/>
                <a:ea typeface="DFKai-SB" panose="03000509000000000000" pitchFamily="65" charset="-120"/>
              </a:rPr>
              <a:t>/</a:t>
            </a:r>
            <a:r>
              <a:rPr lang="zh-TW" altLang="en-US" sz="6600" dirty="0">
                <a:solidFill>
                  <a:srgbClr val="FF0000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珠</a:t>
            </a:r>
            <a:r>
              <a:rPr lang="zh-TW" altLang="en-US" sz="6600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寶</a:t>
            </a:r>
            <a:endParaRPr lang="en-US" sz="6600" dirty="0"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1844824"/>
            <a:ext cx="6336704" cy="4551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271261"/>
            <a:ext cx="4826695" cy="141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62854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sz="6600" dirty="0">
                <a:solidFill>
                  <a:srgbClr val="FF000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鞋</a:t>
            </a:r>
            <a:r>
              <a:rPr lang="zh-TW" altLang="en-US" sz="6600" dirty="0">
                <a:latin typeface="DFKai-SB" panose="03000509000000000000" pitchFamily="65" charset="-120"/>
                <a:ea typeface="DFKai-SB" panose="03000509000000000000" pitchFamily="65" charset="-120"/>
              </a:rPr>
              <a:t>子</a:t>
            </a:r>
            <a:r>
              <a:rPr lang="en-US" altLang="zh-TW" sz="6600" dirty="0">
                <a:latin typeface="DFKai-SB" panose="03000509000000000000" pitchFamily="65" charset="-120"/>
                <a:ea typeface="DFKai-SB" panose="03000509000000000000" pitchFamily="65" charset="-120"/>
              </a:rPr>
              <a:t>/</a:t>
            </a:r>
            <a:r>
              <a:rPr lang="zh-TW" altLang="en-US" sz="6600" dirty="0">
                <a:solidFill>
                  <a:srgbClr val="FF0000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鞋</a:t>
            </a:r>
            <a:r>
              <a:rPr lang="zh-TW" altLang="en-US" sz="6600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子</a:t>
            </a:r>
            <a:endParaRPr lang="en-US" sz="6600" dirty="0"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2348880"/>
            <a:ext cx="2711450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2132857"/>
            <a:ext cx="4146550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116632"/>
            <a:ext cx="5500291" cy="174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25674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98932"/>
            <a:ext cx="2952328" cy="272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7" y="95722"/>
            <a:ext cx="2828921" cy="258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92335"/>
            <a:ext cx="2737768" cy="274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3284984"/>
            <a:ext cx="2400300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1" y="3362772"/>
            <a:ext cx="263207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3127822"/>
            <a:ext cx="2882900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92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260648"/>
            <a:ext cx="2664296" cy="3531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492" y="620688"/>
            <a:ext cx="2751606" cy="263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672" y="4653136"/>
            <a:ext cx="3425825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224892"/>
            <a:ext cx="1944216" cy="326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4077073"/>
            <a:ext cx="2592288" cy="264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1" y="3933057"/>
            <a:ext cx="1812925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81401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sz="6600" dirty="0">
                <a:latin typeface="DFKai-SB" panose="03000509000000000000" pitchFamily="65" charset="-120"/>
                <a:ea typeface="DFKai-SB" panose="03000509000000000000" pitchFamily="65" charset="-120"/>
              </a:rPr>
              <a:t>專</a:t>
            </a:r>
            <a:r>
              <a:rPr lang="zh-TW" altLang="en-US" sz="6600" dirty="0">
                <a:solidFill>
                  <a:srgbClr val="FF000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櫃</a:t>
            </a:r>
            <a:r>
              <a:rPr lang="en-US" altLang="zh-TW" sz="6600" dirty="0">
                <a:latin typeface="DFKai-SB" panose="03000509000000000000" pitchFamily="65" charset="-120"/>
                <a:ea typeface="DFKai-SB" panose="03000509000000000000" pitchFamily="65" charset="-120"/>
              </a:rPr>
              <a:t>/</a:t>
            </a:r>
            <a:r>
              <a:rPr lang="zh-TW" altLang="en-US" sz="6600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專</a:t>
            </a:r>
            <a:r>
              <a:rPr lang="zh-TW" altLang="en-US" sz="6600" dirty="0">
                <a:solidFill>
                  <a:srgbClr val="FF0000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櫃</a:t>
            </a:r>
            <a:endParaRPr lang="en-US" sz="6600" dirty="0"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412776"/>
            <a:ext cx="4464496" cy="305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1" y="247923"/>
            <a:ext cx="3794125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471" y="27366"/>
            <a:ext cx="4679698" cy="160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9" y="3876982"/>
            <a:ext cx="4676775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6751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3FD442-7364-4DFA-9FD1-09F9BFB696E6}"/>
              </a:ext>
            </a:extLst>
          </p:cNvPr>
          <p:cNvSpPr txBox="1"/>
          <p:nvPr/>
        </p:nvSpPr>
        <p:spPr>
          <a:xfrm>
            <a:off x="2495600" y="1700809"/>
            <a:ext cx="70567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/>
              <a:t>（作业</a:t>
            </a:r>
            <a:r>
              <a:rPr lang="en-US" altLang="zh-CN" sz="4000" dirty="0"/>
              <a:t>P5</a:t>
            </a:r>
            <a:r>
              <a:rPr lang="zh-CN" altLang="en-US" sz="4000" dirty="0"/>
              <a:t>）用这些词语造句：</a:t>
            </a:r>
            <a:endParaRPr lang="en-US" altLang="zh-CN" sz="4000" dirty="0"/>
          </a:p>
          <a:p>
            <a:r>
              <a:rPr lang="zh-CN" altLang="en-US" sz="4000" dirty="0"/>
              <a:t>专柜、名牌</a:t>
            </a:r>
            <a:endParaRPr lang="en-US" sz="40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3C23A24-EE0A-4A7E-96FC-BCBACC5C4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471" y="27366"/>
            <a:ext cx="4679698" cy="160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7397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5"/>
          <a:stretch/>
        </p:blipFill>
        <p:spPr bwMode="auto">
          <a:xfrm>
            <a:off x="2006601" y="643467"/>
            <a:ext cx="81787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85667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56616" y="321734"/>
            <a:ext cx="2890645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66901" y="3688602"/>
            <a:ext cx="4070073" cy="264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5026" y="1150694"/>
            <a:ext cx="4070073" cy="441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17975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72710" y="-99392"/>
            <a:ext cx="8229600" cy="1143000"/>
          </a:xfrm>
        </p:spPr>
        <p:txBody>
          <a:bodyPr/>
          <a:lstStyle/>
          <a:p>
            <a:r>
              <a:rPr lang="zh-TW" altLang="en-US" sz="5400" b="1" u="sng" dirty="0">
                <a:latin typeface="華康明體W5注音字" pitchFamily="18" charset="-120"/>
                <a:ea typeface="華康明體W5注音字" pitchFamily="18" charset="-120"/>
              </a:rPr>
              <a:t>標示</a:t>
            </a:r>
            <a:r>
              <a:rPr lang="zh-CN" altLang="en-US" sz="5400" b="1" u="sng" dirty="0">
                <a:latin typeface="華康明體W5注音字" pitchFamily="18" charset="-120"/>
                <a:ea typeface="華康明體W5注音字" pitchFamily="18" charset="-120"/>
              </a:rPr>
              <a:t>（标示）</a:t>
            </a:r>
            <a:r>
              <a:rPr lang="en-US" altLang="zh-TW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(indicate)</a:t>
            </a:r>
            <a:endParaRPr lang="en-US" dirty="0">
              <a:latin typeface="Times New Roman" pitchFamily="18" charset="0"/>
              <a:ea typeface="華康明體W5注音字" pitchFamily="18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43728" y="1124744"/>
            <a:ext cx="5200345" cy="5445224"/>
          </a:xfrm>
        </p:spPr>
        <p:txBody>
          <a:bodyPr>
            <a:normAutofit/>
          </a:bodyPr>
          <a:lstStyle/>
          <a:p>
            <a:r>
              <a:rPr lang="zh-TW" altLang="en-US" sz="5400" dirty="0">
                <a:latin typeface="DFKai-SB" panose="03000509000000000000" pitchFamily="65" charset="-120"/>
                <a:ea typeface="DFKai-SB" panose="03000509000000000000" pitchFamily="65" charset="-120"/>
              </a:rPr>
              <a:t>你不用</a:t>
            </a:r>
            <a:r>
              <a:rPr lang="zh-TW" altLang="en-US" sz="5400" dirty="0">
                <a:latin typeface="DFKai-SB" panose="03000509000000000000" pitchFamily="65" charset="-120"/>
                <a:ea typeface="DFKai-SB" panose="03000509000000000000" pitchFamily="65" charset="-120"/>
                <a:cs typeface="Aparajita" pitchFamily="34" charset="0"/>
              </a:rPr>
              <a:t>擔</a:t>
            </a:r>
            <a:r>
              <a:rPr lang="zh-TW" altLang="en-US" sz="5400" dirty="0">
                <a:latin typeface="DFKai-SB" panose="03000509000000000000" pitchFamily="65" charset="-120"/>
                <a:ea typeface="DFKai-SB" panose="03000509000000000000" pitchFamily="65" charset="-120"/>
              </a:rPr>
              <a:t>心會迷路，前面購物中心的位置圖就會</a:t>
            </a:r>
            <a:r>
              <a:rPr lang="zh-TW" altLang="en-US" sz="54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標示</a:t>
            </a:r>
            <a:r>
              <a:rPr lang="zh-TW" altLang="en-US" sz="5400" dirty="0">
                <a:latin typeface="DFKai-SB" panose="03000509000000000000" pitchFamily="65" charset="-120"/>
                <a:ea typeface="DFKai-SB" panose="03000509000000000000" pitchFamily="65" charset="-120"/>
              </a:rPr>
              <a:t>出我們現在的位置。</a:t>
            </a:r>
            <a:endParaRPr lang="en-US" sz="5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1772816"/>
            <a:ext cx="3418210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5" y="116632"/>
            <a:ext cx="8832071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3789041"/>
            <a:ext cx="5958855" cy="274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2636912"/>
            <a:ext cx="169545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30131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63552" y="332656"/>
            <a:ext cx="82089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zh-TW" altLang="en-US" sz="40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我在購買零食時，都會注意上面</a:t>
            </a:r>
            <a:r>
              <a:rPr lang="zh-TW" altLang="en-US" sz="4000" b="1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標示</a:t>
            </a:r>
            <a:r>
              <a:rPr lang="zh-TW" altLang="en-US" sz="40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的</a:t>
            </a:r>
            <a:r>
              <a:rPr lang="zh-TW" altLang="en-US" sz="4000" b="1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製造</a:t>
            </a:r>
            <a:r>
              <a:rPr lang="zh-TW" altLang="en-US" sz="40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日</a:t>
            </a:r>
            <a:r>
              <a:rPr lang="zh-TW" altLang="en-US" sz="4000" b="1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期</a:t>
            </a:r>
            <a:r>
              <a:rPr lang="zh-TW" altLang="en-US" sz="40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。</a:t>
            </a:r>
            <a:endParaRPr lang="en-US" altLang="zh-TW" sz="40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zh-CN" altLang="en-US" sz="40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我在购买零食时，都会注意上面标示的制造日期。</a:t>
            </a:r>
            <a:endParaRPr lang="en-US" sz="40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3755606"/>
            <a:ext cx="3962400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3735982"/>
            <a:ext cx="3699938" cy="2896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24281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3FD442-7364-4DFA-9FD1-09F9BFB696E6}"/>
              </a:ext>
            </a:extLst>
          </p:cNvPr>
          <p:cNvSpPr txBox="1"/>
          <p:nvPr/>
        </p:nvSpPr>
        <p:spPr>
          <a:xfrm>
            <a:off x="2495600" y="1700809"/>
            <a:ext cx="70567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/>
              <a:t>（作业</a:t>
            </a:r>
            <a:r>
              <a:rPr lang="en-US" altLang="zh-CN" sz="4000" dirty="0"/>
              <a:t>P5</a:t>
            </a:r>
            <a:r>
              <a:rPr lang="zh-CN" altLang="en-US" sz="4000" dirty="0"/>
              <a:t>）用这些词语造句：</a:t>
            </a:r>
            <a:endParaRPr lang="en-US" altLang="zh-CN" sz="4000" dirty="0"/>
          </a:p>
          <a:p>
            <a:r>
              <a:rPr lang="zh-CN" altLang="en-US" sz="4000" dirty="0"/>
              <a:t>标示、大减价、广告</a:t>
            </a:r>
            <a:endParaRPr lang="en-US" sz="40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F69DC925-D26D-4C7F-93D3-72344E90F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2710" y="-99392"/>
            <a:ext cx="8229600" cy="1143000"/>
          </a:xfrm>
        </p:spPr>
        <p:txBody>
          <a:bodyPr/>
          <a:lstStyle/>
          <a:p>
            <a:r>
              <a:rPr lang="zh-TW" altLang="en-US" sz="5400" b="1" u="sng" dirty="0">
                <a:latin typeface="華康明體W5注音字" pitchFamily="18" charset="-120"/>
                <a:ea typeface="華康明體W5注音字" pitchFamily="18" charset="-120"/>
              </a:rPr>
              <a:t>標示</a:t>
            </a:r>
            <a:r>
              <a:rPr lang="zh-CN" altLang="en-US" sz="5400" b="1" u="sng" dirty="0">
                <a:latin typeface="華康明體W5注音字" pitchFamily="18" charset="-120"/>
                <a:ea typeface="華康明體W5注音字" pitchFamily="18" charset="-120"/>
              </a:rPr>
              <a:t>（标示）</a:t>
            </a:r>
            <a:r>
              <a:rPr lang="en-US" altLang="zh-TW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(indicate)</a:t>
            </a:r>
            <a:endParaRPr lang="en-US" dirty="0">
              <a:latin typeface="Times New Roman" pitchFamily="18" charset="0"/>
              <a:ea typeface="華康明體W5注音字" pitchFamily="18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5383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640080"/>
            <a:ext cx="2744434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4200">
                <a:solidFill>
                  <a:srgbClr val="FFFFFF"/>
                </a:solidFill>
              </a:rPr>
              <a:t>折扣</a:t>
            </a:r>
            <a:endParaRPr lang="en-US" sz="4200">
              <a:solidFill>
                <a:srgbClr val="FFFFFF"/>
              </a:solidFill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0423" y="1191836"/>
            <a:ext cx="2496312" cy="193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44778" y="3267624"/>
            <a:ext cx="2057400" cy="250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7699" y="4542835"/>
            <a:ext cx="2485130" cy="152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99443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35560" y="-27384"/>
            <a:ext cx="8075240" cy="706090"/>
          </a:xfrm>
        </p:spPr>
        <p:txBody>
          <a:bodyPr>
            <a:normAutofit/>
          </a:bodyPr>
          <a:lstStyle/>
          <a:p>
            <a:pPr algn="l"/>
            <a:r>
              <a:rPr lang="zh-TW" altLang="en-US" dirty="0">
                <a:latin typeface="華康明體W5注音字" pitchFamily="18" charset="-120"/>
                <a:ea typeface="華康明體W5注音字" pitchFamily="18" charset="-120"/>
              </a:rPr>
              <a:t>          </a:t>
            </a:r>
            <a:r>
              <a:rPr lang="zh-TW" altLang="en-US" u="sng" dirty="0">
                <a:latin typeface="華康明體W5注音字" pitchFamily="18" charset="-120"/>
                <a:ea typeface="華康明體W5注音字" pitchFamily="18" charset="-120"/>
              </a:rPr>
              <a:t> </a:t>
            </a:r>
            <a:r>
              <a:rPr lang="zh-TW" altLang="en-US" b="1" u="sng" dirty="0">
                <a:latin typeface="華康明體W5注音字" pitchFamily="18" charset="-120"/>
                <a:ea typeface="華康明體W5注音字" pitchFamily="18" charset="-120"/>
              </a:rPr>
              <a:t>折扣</a:t>
            </a:r>
            <a:r>
              <a:rPr lang="en-US" altLang="zh-TW" u="sng" dirty="0">
                <a:latin typeface="華康明體W5注音字" pitchFamily="18" charset="-120"/>
                <a:ea typeface="華康明體W5注音字" pitchFamily="18" charset="-120"/>
              </a:rPr>
              <a:t>/</a:t>
            </a:r>
            <a:r>
              <a:rPr lang="zh-TW" altLang="en-US" b="1" u="sng" dirty="0">
                <a:latin typeface="華康明體W5注音字" pitchFamily="18" charset="-120"/>
                <a:ea typeface="華康明體W5注音字" pitchFamily="18" charset="-120"/>
              </a:rPr>
              <a:t>扣扣</a:t>
            </a:r>
            <a:r>
              <a:rPr lang="zh-TW" altLang="en-US" b="1" u="sng" dirty="0">
                <a:latin typeface="華康明體W5破音字1" pitchFamily="18" charset="-120"/>
                <a:ea typeface="華康明體W5破音字1" pitchFamily="18" charset="-120"/>
              </a:rPr>
              <a:t>子</a:t>
            </a:r>
            <a:endParaRPr lang="en-US" b="1" u="sng" dirty="0">
              <a:latin typeface="華康明體W5破音字1" pitchFamily="18" charset="-120"/>
              <a:ea typeface="華康明體W5破音字1" pitchFamily="18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524000" y="764704"/>
            <a:ext cx="4499992" cy="6021288"/>
          </a:xfrm>
          <a:ln w="28575">
            <a:solidFill>
              <a:srgbClr val="0070C0"/>
            </a:solidFill>
          </a:ln>
        </p:spPr>
        <p:txBody>
          <a:bodyPr/>
          <a:lstStyle/>
          <a:p>
            <a:r>
              <a:rPr lang="zh-TW" altLang="en-US" sz="3600" b="1" u="sng" dirty="0">
                <a:latin typeface="華康明體W5注音字" pitchFamily="18" charset="-120"/>
                <a:ea typeface="華康明體W5注音字" pitchFamily="18" charset="-120"/>
              </a:rPr>
              <a:t>折扣</a:t>
            </a:r>
            <a:r>
              <a:rPr lang="en-US" altLang="zh-TW" sz="3600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(discount)</a:t>
            </a:r>
          </a:p>
          <a:p>
            <a:pPr>
              <a:buNone/>
            </a:pPr>
            <a:r>
              <a:rPr lang="zh-TW" altLang="en-US" sz="4000" dirty="0"/>
              <a:t>  </a:t>
            </a:r>
            <a:r>
              <a:rPr lang="en-US" altLang="zh-TW" sz="4000" dirty="0">
                <a:latin typeface="Times New Roman" pitchFamily="18" charset="0"/>
                <a:cs typeface="Times New Roman" pitchFamily="18" charset="0"/>
                <a:sym typeface="Symbol"/>
              </a:rPr>
              <a:t>e.g., </a:t>
            </a:r>
            <a:r>
              <a:rPr lang="zh-TW" altLang="en-US" sz="4000" dirty="0"/>
              <a:t>如果拿這張折價卷去買飲料，就可以有買一送一的</a:t>
            </a:r>
            <a:r>
              <a:rPr lang="zh-TW" altLang="en-US" sz="4000" b="1" dirty="0">
                <a:solidFill>
                  <a:srgbClr val="FF0000"/>
                </a:solidFill>
              </a:rPr>
              <a:t>折扣</a:t>
            </a:r>
            <a:r>
              <a:rPr lang="zh-TW" altLang="en-US" sz="4000" dirty="0"/>
              <a:t>。</a:t>
            </a:r>
            <a:endParaRPr lang="en-US" sz="4000" dirty="0"/>
          </a:p>
          <a:p>
            <a:endParaRPr 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68008" y="764704"/>
            <a:ext cx="4320480" cy="6012000"/>
          </a:xfrm>
          <a:ln w="28575">
            <a:solidFill>
              <a:srgbClr val="0070C0"/>
            </a:solidFill>
          </a:ln>
        </p:spPr>
        <p:txBody>
          <a:bodyPr>
            <a:normAutofit/>
          </a:bodyPr>
          <a:lstStyle/>
          <a:p>
            <a:r>
              <a:rPr lang="zh-TW" altLang="en-US" sz="3600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 </a:t>
            </a:r>
            <a:r>
              <a:rPr lang="zh-TW" altLang="en-US" sz="3600" b="1" u="sng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扣扣</a:t>
            </a:r>
            <a:r>
              <a:rPr lang="zh-TW" altLang="en-US" sz="3600" b="1" u="sng" dirty="0">
                <a:latin typeface="Times New Roman" pitchFamily="18" charset="0"/>
                <a:ea typeface="華康明體W5破音字1" pitchFamily="18" charset="-120"/>
                <a:cs typeface="Times New Roman" pitchFamily="18" charset="0"/>
              </a:rPr>
              <a:t>子</a:t>
            </a:r>
            <a:r>
              <a:rPr lang="en-US" altLang="zh-TW" sz="3600" dirty="0">
                <a:latin typeface="Times New Roman" pitchFamily="18" charset="0"/>
                <a:ea typeface="華康明體W5破音字1" pitchFamily="18" charset="-120"/>
                <a:cs typeface="Times New Roman" pitchFamily="18" charset="0"/>
              </a:rPr>
              <a:t>(buckle the button)</a:t>
            </a:r>
          </a:p>
          <a:p>
            <a:pPr lvl="0">
              <a:buNone/>
            </a:pP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TW" sz="4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TW" sz="4000" dirty="0">
                <a:latin typeface="Times New Roman" pitchFamily="18" charset="0"/>
                <a:cs typeface="Times New Roman" pitchFamily="18" charset="0"/>
              </a:rPr>
              <a:t>e.g., </a:t>
            </a:r>
            <a:r>
              <a:rPr lang="zh-TW" altLang="en-US" sz="4000" dirty="0">
                <a:latin typeface="Times New Roman" pitchFamily="18" charset="0"/>
                <a:cs typeface="Times New Roman" pitchFamily="18" charset="0"/>
              </a:rPr>
              <a:t>我妹妹終於學會自己</a:t>
            </a:r>
            <a:r>
              <a:rPr lang="zh-TW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扣扣子</a:t>
            </a:r>
            <a:r>
              <a:rPr lang="zh-TW" altLang="en-US" sz="4000" dirty="0">
                <a:latin typeface="Times New Roman" pitchFamily="18" charset="0"/>
                <a:cs typeface="Times New Roman" pitchFamily="18" charset="0"/>
              </a:rPr>
              <a:t>了</a:t>
            </a:r>
            <a:r>
              <a:rPr lang="zh-TW" altLang="en-US" sz="4000" dirty="0"/>
              <a:t>。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3074" name="Picture 2" descr="C:\Users\Elaine\Documents\慈濟爾灣2015-2016\第一週\圖片\飲料折價卷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8234" y="4077072"/>
            <a:ext cx="3391685" cy="2664000"/>
          </a:xfrm>
          <a:prstGeom prst="rect">
            <a:avLst/>
          </a:prstGeom>
          <a:noFill/>
        </p:spPr>
      </p:pic>
      <p:pic>
        <p:nvPicPr>
          <p:cNvPr id="3075" name="Picture 3" descr="C:\Users\Elaine\Documents\慈濟爾灣2015-2016\第一週\圖片\扣扣子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6040" y="3951604"/>
            <a:ext cx="3949174" cy="262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88268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692696"/>
            <a:ext cx="8844195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5912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sz="6600" dirty="0">
                <a:solidFill>
                  <a:srgbClr val="FF000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寬</a:t>
            </a:r>
            <a:r>
              <a:rPr lang="zh-TW" altLang="en-US" sz="6600" dirty="0">
                <a:latin typeface="DFKai-SB" panose="03000509000000000000" pitchFamily="65" charset="-120"/>
                <a:ea typeface="DFKai-SB" panose="03000509000000000000" pitchFamily="65" charset="-120"/>
              </a:rPr>
              <a:t>廣的</a:t>
            </a:r>
            <a:r>
              <a:rPr lang="en-US" altLang="zh-TW" sz="6600" dirty="0">
                <a:latin typeface="DFKai-SB" panose="03000509000000000000" pitchFamily="65" charset="-120"/>
                <a:ea typeface="DFKai-SB" panose="03000509000000000000" pitchFamily="65" charset="-120"/>
              </a:rPr>
              <a:t>/</a:t>
            </a:r>
            <a:r>
              <a:rPr lang="zh-TW" altLang="en-US" sz="6600" dirty="0">
                <a:solidFill>
                  <a:srgbClr val="FF0000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寬</a:t>
            </a:r>
            <a:r>
              <a:rPr lang="zh-TW" altLang="en-US" sz="6600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廣的</a:t>
            </a:r>
            <a:endParaRPr lang="en-US" sz="6600" dirty="0"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918" y="1412777"/>
            <a:ext cx="36195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1" y="1340769"/>
            <a:ext cx="3327063" cy="2758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3" y="4149080"/>
            <a:ext cx="41052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596" y="4088997"/>
            <a:ext cx="3478957" cy="2707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16632"/>
            <a:ext cx="5688632" cy="1207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71031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188640"/>
            <a:ext cx="7488832" cy="5177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83632" y="5517232"/>
            <a:ext cx="1316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4 </a:t>
            </a:r>
            <a:r>
              <a:rPr lang="en-US" dirty="0" err="1"/>
              <a:t>ft</a:t>
            </a:r>
            <a:r>
              <a:rPr lang="en-US" dirty="0"/>
              <a:t> 8 1⁄2 in </a:t>
            </a:r>
          </a:p>
        </p:txBody>
      </p:sp>
    </p:spTree>
    <p:extLst>
      <p:ext uri="{BB962C8B-B14F-4D97-AF65-F5344CB8AC3E}">
        <p14:creationId xmlns:p14="http://schemas.microsoft.com/office/powerpoint/2010/main" val="4064451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9617" y="1556792"/>
            <a:ext cx="710963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購物商場</a:t>
            </a:r>
            <a:r>
              <a:rPr lang="en-US" altLang="zh-TW" sz="120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/</a:t>
            </a:r>
          </a:p>
          <a:p>
            <a:r>
              <a:rPr lang="zh-TW" altLang="en-US" sz="12000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購物商場</a:t>
            </a:r>
            <a:endParaRPr lang="en-US" sz="12000" dirty="0"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1340768"/>
            <a:ext cx="7488832" cy="425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2441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332656"/>
            <a:ext cx="7992888" cy="6156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31052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3FD442-7364-4DFA-9FD1-09F9BFB696E6}"/>
              </a:ext>
            </a:extLst>
          </p:cNvPr>
          <p:cNvSpPr txBox="1"/>
          <p:nvPr/>
        </p:nvSpPr>
        <p:spPr>
          <a:xfrm>
            <a:off x="2495600" y="1700809"/>
            <a:ext cx="70567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/>
              <a:t>（作业</a:t>
            </a:r>
            <a:r>
              <a:rPr lang="en-US" altLang="zh-CN" sz="4000" dirty="0"/>
              <a:t>P5</a:t>
            </a:r>
            <a:r>
              <a:rPr lang="zh-CN" altLang="en-US" sz="4000" dirty="0"/>
              <a:t>）用这些词语造句：</a:t>
            </a:r>
            <a:endParaRPr lang="en-US" altLang="zh-CN" sz="4000" dirty="0"/>
          </a:p>
          <a:p>
            <a:r>
              <a:rPr lang="zh-CN" altLang="en-US" sz="4000" dirty="0"/>
              <a:t>户外、宽广的、运动</a:t>
            </a:r>
            <a:endParaRPr lang="en-US" sz="40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3C23A24-EE0A-4A7E-96FC-BCBACC5C4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471" y="27366"/>
            <a:ext cx="4679698" cy="160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B1A8C35-D05E-4390-A4DE-79B081890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16632"/>
            <a:ext cx="5688632" cy="1207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61141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sz="6600" dirty="0">
                <a:latin typeface="DFKai-SB" panose="03000509000000000000" pitchFamily="65" charset="-120"/>
                <a:ea typeface="DFKai-SB" panose="03000509000000000000" pitchFamily="65" charset="-120"/>
              </a:rPr>
              <a:t>休</a:t>
            </a:r>
            <a:r>
              <a:rPr lang="zh-TW" altLang="en-US" sz="6600" dirty="0">
                <a:solidFill>
                  <a:srgbClr val="FF000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閒</a:t>
            </a:r>
            <a:r>
              <a:rPr lang="zh-TW" altLang="en-US" sz="6600" dirty="0">
                <a:latin typeface="DFKai-SB" panose="03000509000000000000" pitchFamily="65" charset="-120"/>
                <a:ea typeface="DFKai-SB" panose="03000509000000000000" pitchFamily="65" charset="-120"/>
              </a:rPr>
              <a:t>區</a:t>
            </a:r>
            <a:r>
              <a:rPr lang="en-US" altLang="zh-TW" sz="6600" dirty="0">
                <a:latin typeface="DFKai-SB" panose="03000509000000000000" pitchFamily="65" charset="-120"/>
                <a:ea typeface="DFKai-SB" panose="03000509000000000000" pitchFamily="65" charset="-120"/>
              </a:rPr>
              <a:t>/</a:t>
            </a:r>
            <a:r>
              <a:rPr lang="zh-TW" altLang="en-US" sz="6600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休</a:t>
            </a:r>
            <a:r>
              <a:rPr lang="zh-TW" altLang="en-US" sz="6600" dirty="0">
                <a:solidFill>
                  <a:srgbClr val="FF0000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閒</a:t>
            </a:r>
            <a:r>
              <a:rPr lang="zh-TW" altLang="en-US" sz="6600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區</a:t>
            </a:r>
            <a:endParaRPr lang="en-US" sz="6600" dirty="0"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2420888"/>
            <a:ext cx="4085715" cy="2539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2060848"/>
            <a:ext cx="3679310" cy="304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188640"/>
            <a:ext cx="6375043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86262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3FD442-7364-4DFA-9FD1-09F9BFB696E6}"/>
              </a:ext>
            </a:extLst>
          </p:cNvPr>
          <p:cNvSpPr txBox="1"/>
          <p:nvPr/>
        </p:nvSpPr>
        <p:spPr>
          <a:xfrm>
            <a:off x="2495600" y="1700809"/>
            <a:ext cx="70567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/>
              <a:t>（作业</a:t>
            </a:r>
            <a:r>
              <a:rPr lang="en-US" altLang="zh-CN" sz="4000" dirty="0"/>
              <a:t>P5</a:t>
            </a:r>
            <a:r>
              <a:rPr lang="zh-CN" altLang="en-US" sz="4000" dirty="0"/>
              <a:t>）用这些词语造句：</a:t>
            </a:r>
            <a:endParaRPr lang="en-US" altLang="zh-CN" sz="4000" dirty="0"/>
          </a:p>
          <a:p>
            <a:r>
              <a:rPr lang="zh-CN" altLang="en-US" sz="4000" dirty="0"/>
              <a:t>全家、假日、休闲</a:t>
            </a:r>
            <a:endParaRPr lang="en-US" sz="4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4913AA4-AC08-4860-9CC8-DD1A1863D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188640"/>
            <a:ext cx="6375043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9467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9102" y="764703"/>
            <a:ext cx="2507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1.</a:t>
            </a:r>
            <a:r>
              <a:rPr lang="zh-TW" altLang="en-US" sz="36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門 </a:t>
            </a:r>
            <a:r>
              <a:rPr lang="en-US" altLang="zh-TW" sz="36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+ </a:t>
            </a:r>
            <a:r>
              <a:rPr lang="zh-TW" altLang="en-US" sz="36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口 </a:t>
            </a:r>
            <a:r>
              <a:rPr lang="en-US" altLang="zh-TW" sz="36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=</a:t>
            </a:r>
            <a:endParaRPr lang="en-US" sz="36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59897" y="764704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DFBiaoKaiShu-B5" panose="03000509000000000000" pitchFamily="65" charset="-120"/>
                <a:ea typeface="DFBiaoKaiShu-B5" panose="03000509000000000000" pitchFamily="65" charset="-120"/>
              </a:rPr>
              <a:t>問</a:t>
            </a:r>
            <a:r>
              <a:rPr lang="zh-CN" altLang="en-US" sz="3600" dirty="0">
                <a:solidFill>
                  <a:srgbClr val="FF0000"/>
                </a:solidFill>
                <a:latin typeface="DFBiaoKaiShu-B5" panose="03000509000000000000" pitchFamily="65" charset="-120"/>
                <a:ea typeface="DFBiaoKaiShu-B5" panose="03000509000000000000" pitchFamily="65" charset="-120"/>
              </a:rPr>
              <a:t>（问）</a:t>
            </a:r>
            <a:endParaRPr lang="en-US" sz="3600" dirty="0">
              <a:solidFill>
                <a:srgbClr val="FF0000"/>
              </a:solidFill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04991" y="1484781"/>
            <a:ext cx="2507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2.</a:t>
            </a:r>
            <a:r>
              <a:rPr lang="zh-TW" altLang="en-US" sz="36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門 </a:t>
            </a:r>
            <a:r>
              <a:rPr lang="en-US" altLang="zh-TW" sz="36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+ </a:t>
            </a:r>
            <a:r>
              <a:rPr lang="zh-TW" altLang="en-US" sz="36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日 </a:t>
            </a:r>
            <a:r>
              <a:rPr lang="en-US" altLang="zh-TW" sz="36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=</a:t>
            </a:r>
            <a:endParaRPr lang="en-US" sz="36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33646" y="1484782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DFBiaoKaiShu-B5" panose="03000509000000000000" pitchFamily="65" charset="-120"/>
                <a:ea typeface="DFBiaoKaiShu-B5" panose="03000509000000000000" pitchFamily="65" charset="-120"/>
              </a:rPr>
              <a:t>間</a:t>
            </a:r>
            <a:r>
              <a:rPr lang="zh-CN" altLang="en-US" sz="3600" dirty="0">
                <a:solidFill>
                  <a:srgbClr val="FF0000"/>
                </a:solidFill>
                <a:latin typeface="DFBiaoKaiShu-B5" panose="03000509000000000000" pitchFamily="65" charset="-120"/>
                <a:ea typeface="DFBiaoKaiShu-B5" panose="03000509000000000000" pitchFamily="65" charset="-120"/>
              </a:rPr>
              <a:t>（间）</a:t>
            </a:r>
            <a:endParaRPr lang="en-US" sz="3600" dirty="0">
              <a:solidFill>
                <a:srgbClr val="FF0000"/>
              </a:solidFill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9103" y="2131114"/>
            <a:ext cx="2507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3</a:t>
            </a:r>
            <a:r>
              <a:rPr lang="en-US" altLang="zh-TW" sz="36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.</a:t>
            </a:r>
            <a:r>
              <a:rPr lang="zh-TW" altLang="en-US" sz="36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門 </a:t>
            </a:r>
            <a:r>
              <a:rPr lang="en-US" altLang="zh-TW" sz="36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+ </a:t>
            </a:r>
            <a:r>
              <a:rPr lang="zh-CN" altLang="en-US" sz="3600" dirty="0">
                <a:latin typeface="DFPKaiW5-GB5-AZ" panose="03000500000000000000" pitchFamily="66" charset="-120"/>
                <a:ea typeface="DFPKaiW5-GB5-AZ" panose="03000500000000000000" pitchFamily="66" charset="-120"/>
                <a:cs typeface="+mj-cs"/>
              </a:rPr>
              <a:t>開</a:t>
            </a:r>
            <a:r>
              <a:rPr lang="zh-TW" altLang="en-US" sz="36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 </a:t>
            </a:r>
            <a:r>
              <a:rPr lang="en-US" altLang="zh-TW" sz="36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=</a:t>
            </a:r>
            <a:endParaRPr lang="en-US" sz="36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49424" y="2131113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DFBiaoKaiShu-B5" panose="03000509000000000000" pitchFamily="65" charset="-120"/>
                <a:ea typeface="DFBiaoKaiShu-B5" panose="03000509000000000000" pitchFamily="65" charset="-120"/>
              </a:rPr>
              <a:t>開</a:t>
            </a:r>
            <a:endParaRPr lang="en-US" sz="3600" dirty="0">
              <a:solidFill>
                <a:srgbClr val="FF0000"/>
              </a:solidFill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6073" y="2852937"/>
            <a:ext cx="2507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4.</a:t>
            </a:r>
            <a:r>
              <a:rPr lang="zh-TW" altLang="en-US" sz="36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門 </a:t>
            </a:r>
            <a:r>
              <a:rPr lang="en-US" altLang="zh-TW" sz="36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+ </a:t>
            </a:r>
            <a:r>
              <a:rPr lang="zh-TW" altLang="en-US" sz="3600" dirty="0">
                <a:latin typeface="DFPKaiW5-GB5-AZ" panose="03000500000000000000" pitchFamily="66" charset="-120"/>
                <a:ea typeface="DFPKaiW5-GB5-AZ" panose="03000500000000000000" pitchFamily="66" charset="-120"/>
                <a:cs typeface="+mj-cs"/>
              </a:rPr>
              <a:t>關</a:t>
            </a:r>
            <a:r>
              <a:rPr lang="zh-TW" altLang="en-US" sz="36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 </a:t>
            </a:r>
            <a:r>
              <a:rPr lang="en-US" altLang="zh-TW" sz="36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=</a:t>
            </a:r>
            <a:endParaRPr lang="en-US" sz="36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16394" y="2852936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DFBiaoKaiShu-B5" panose="03000509000000000000" pitchFamily="65" charset="-120"/>
                <a:ea typeface="DFBiaoKaiShu-B5" panose="03000509000000000000" pitchFamily="65" charset="-120"/>
              </a:rPr>
              <a:t>關</a:t>
            </a:r>
            <a:endParaRPr lang="en-US" sz="3600" dirty="0">
              <a:solidFill>
                <a:srgbClr val="FF0000"/>
              </a:solidFill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83185" y="3573017"/>
            <a:ext cx="2507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5.</a:t>
            </a:r>
            <a:r>
              <a:rPr lang="zh-TW" altLang="en-US" sz="36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門 </a:t>
            </a:r>
            <a:r>
              <a:rPr lang="en-US" altLang="zh-TW" sz="36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+ </a:t>
            </a:r>
            <a:r>
              <a:rPr lang="zh-TW" altLang="en-US" sz="36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人 </a:t>
            </a:r>
            <a:r>
              <a:rPr lang="en-US" altLang="zh-TW" sz="36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=</a:t>
            </a:r>
            <a:endParaRPr lang="en-US" sz="36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6394" y="3591016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DFBiaoKaiShu-B5" panose="03000509000000000000" pitchFamily="65" charset="-120"/>
                <a:ea typeface="DFBiaoKaiShu-B5" panose="03000509000000000000" pitchFamily="65" charset="-120"/>
              </a:rPr>
              <a:t>閃</a:t>
            </a:r>
            <a:r>
              <a:rPr lang="zh-CN" altLang="en-US" sz="3600" dirty="0">
                <a:solidFill>
                  <a:srgbClr val="FF0000"/>
                </a:solidFill>
                <a:latin typeface="DFBiaoKaiShu-B5" panose="03000509000000000000" pitchFamily="65" charset="-120"/>
                <a:ea typeface="DFBiaoKaiShu-B5" panose="03000509000000000000" pitchFamily="65" charset="-120"/>
              </a:rPr>
              <a:t>（闪）</a:t>
            </a:r>
            <a:endParaRPr lang="en-US" sz="3600" dirty="0">
              <a:solidFill>
                <a:srgbClr val="FF0000"/>
              </a:solidFill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09822" y="4237347"/>
            <a:ext cx="2507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6.</a:t>
            </a:r>
            <a:r>
              <a:rPr lang="zh-TW" altLang="en-US" sz="36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門 </a:t>
            </a:r>
            <a:r>
              <a:rPr lang="en-US" altLang="zh-TW" sz="36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+ </a:t>
            </a:r>
            <a:r>
              <a:rPr lang="zh-TW" altLang="en-US" sz="36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兑 </a:t>
            </a:r>
            <a:r>
              <a:rPr lang="en-US" altLang="zh-TW" sz="36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=</a:t>
            </a:r>
            <a:endParaRPr lang="en-US" sz="36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6393" y="4293097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DFBiaoKaiShu-B5" panose="03000509000000000000" pitchFamily="65" charset="-120"/>
                <a:ea typeface="DFBiaoKaiShu-B5" panose="03000509000000000000" pitchFamily="65" charset="-120"/>
              </a:rPr>
              <a:t>閱</a:t>
            </a:r>
            <a:r>
              <a:rPr lang="zh-CN" altLang="en-US" sz="3600" dirty="0">
                <a:solidFill>
                  <a:srgbClr val="FF0000"/>
                </a:solidFill>
                <a:latin typeface="DFBiaoKaiShu-B5" panose="03000509000000000000" pitchFamily="65" charset="-120"/>
                <a:ea typeface="DFBiaoKaiShu-B5" panose="03000509000000000000" pitchFamily="65" charset="-120"/>
              </a:rPr>
              <a:t>（阅）</a:t>
            </a:r>
            <a:endParaRPr lang="en-US" sz="3600" dirty="0">
              <a:solidFill>
                <a:srgbClr val="FF0000"/>
              </a:solidFill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59248" y="4883678"/>
            <a:ext cx="2507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7.</a:t>
            </a:r>
            <a:r>
              <a:rPr lang="zh-TW" altLang="en-US" sz="36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門 </a:t>
            </a:r>
            <a:r>
              <a:rPr lang="en-US" altLang="zh-TW" sz="36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+ </a:t>
            </a:r>
            <a:r>
              <a:rPr lang="zh-TW" altLang="en-US" sz="36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才 </a:t>
            </a:r>
            <a:r>
              <a:rPr lang="en-US" altLang="zh-TW" sz="36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=</a:t>
            </a:r>
            <a:endParaRPr lang="en-US" sz="36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75921" y="4894778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DFBiaoKaiShu-B5" panose="03000509000000000000" pitchFamily="65" charset="-120"/>
                <a:ea typeface="DFBiaoKaiShu-B5" panose="03000509000000000000" pitchFamily="65" charset="-120"/>
              </a:rPr>
              <a:t>閉</a:t>
            </a:r>
            <a:r>
              <a:rPr lang="zh-CN" altLang="en-US" sz="3600" dirty="0">
                <a:solidFill>
                  <a:srgbClr val="FF0000"/>
                </a:solidFill>
                <a:latin typeface="DFBiaoKaiShu-B5" panose="03000509000000000000" pitchFamily="65" charset="-120"/>
                <a:ea typeface="DFBiaoKaiShu-B5" panose="03000509000000000000" pitchFamily="65" charset="-120"/>
              </a:rPr>
              <a:t>（闭）</a:t>
            </a:r>
            <a:endParaRPr lang="en-US" sz="3600" dirty="0">
              <a:solidFill>
                <a:srgbClr val="FF0000"/>
              </a:solidFill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8886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Cloud Callout 3"/>
          <p:cNvSpPr>
            <a:spLocks noChangeArrowheads="1"/>
          </p:cNvSpPr>
          <p:nvPr/>
        </p:nvSpPr>
        <p:spPr bwMode="auto">
          <a:xfrm>
            <a:off x="3732214" y="2527300"/>
            <a:ext cx="4924425" cy="221615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52579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1200" dirty="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5258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EFE12C6-94BD-4D05-93B3-DA85B105F60B}" type="slidenum">
              <a:rPr lang="zh-TW" altLang="en-US" sz="1200">
                <a:solidFill>
                  <a:schemeClr val="tx1"/>
                </a:solidFill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65</a:t>
            </a:fld>
            <a:endParaRPr lang="en-US" altLang="zh-TW" sz="120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52580" name="TextBox 2"/>
          <p:cNvSpPr txBox="1">
            <a:spLocks noChangeArrowheads="1"/>
          </p:cNvSpPr>
          <p:nvPr/>
        </p:nvSpPr>
        <p:spPr bwMode="auto">
          <a:xfrm>
            <a:off x="4159250" y="2959100"/>
            <a:ext cx="43386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540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講解本週作業</a:t>
            </a:r>
            <a:endParaRPr lang="en-US" altLang="en-US" sz="540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525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6" y="588964"/>
            <a:ext cx="2803525" cy="183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6" y="4440239"/>
            <a:ext cx="1654175" cy="198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4562476"/>
            <a:ext cx="1647825" cy="173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14350"/>
            <a:ext cx="2554288" cy="191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06393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025" y="764704"/>
            <a:ext cx="747395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92444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836712"/>
            <a:ext cx="7346227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49328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188640"/>
            <a:ext cx="6192688" cy="349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3717033"/>
            <a:ext cx="5904656" cy="2801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7610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0FFC4-F1B6-9A5D-EBB9-EEDE7930D4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第二周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FBB951-F51C-6422-3D89-77C22DB93F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88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6827" y="801793"/>
            <a:ext cx="7298347" cy="527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85820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63552" y="53752"/>
            <a:ext cx="8147248" cy="1070992"/>
          </a:xfrm>
        </p:spPr>
        <p:txBody>
          <a:bodyPr/>
          <a:lstStyle/>
          <a:p>
            <a:r>
              <a:rPr lang="zh-CN" altLang="en-US" dirty="0">
                <a:latin typeface="+mj-ea"/>
              </a:rPr>
              <a:t>第一条牛仔裤</a:t>
            </a:r>
            <a:r>
              <a:rPr lang="zh-TW" altLang="en-US" sz="2000" dirty="0">
                <a:latin typeface="+mj-ea"/>
              </a:rPr>
              <a:t>第一條牛仔褲</a:t>
            </a:r>
            <a:endParaRPr lang="en-US" sz="2000" dirty="0">
              <a:latin typeface="+mj-ea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631504" y="6456544"/>
            <a:ext cx="7704856" cy="347704"/>
          </a:xfrm>
        </p:spPr>
        <p:txBody>
          <a:bodyPr>
            <a:normAutofit fontScale="92500"/>
          </a:bodyPr>
          <a:lstStyle/>
          <a:p>
            <a:r>
              <a:rPr lang="zh-TW" altLang="en-US" sz="1600" dirty="0">
                <a:latin typeface="Times New Roman" pitchFamily="18" charset="0"/>
                <a:cs typeface="Times New Roman" pitchFamily="18" charset="0"/>
              </a:rPr>
              <a:t>在美國西部加州有很多做粗活的人</a:t>
            </a:r>
            <a:r>
              <a:rPr lang="en-US" altLang="zh-TW" sz="16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zh-TW" altLang="en-US" sz="1600" dirty="0">
                <a:latin typeface="Times New Roman" pitchFamily="18" charset="0"/>
                <a:cs typeface="Times New Roman" pitchFamily="18" charset="0"/>
              </a:rPr>
              <a:t>例如</a:t>
            </a:r>
            <a:r>
              <a:rPr lang="en-US" altLang="zh-TW" sz="16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zh-TW" altLang="en-US" sz="1600" dirty="0">
                <a:latin typeface="Times New Roman" pitchFamily="18" charset="0"/>
                <a:cs typeface="Times New Roman" pitchFamily="18" charset="0"/>
              </a:rPr>
              <a:t>騎馬的牛仔或開礦的工人</a:t>
            </a:r>
            <a:r>
              <a:rPr lang="en-US" altLang="zh-TW" sz="16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zh-TW" altLang="en-US" sz="1600" dirty="0">
                <a:latin typeface="Times New Roman" pitchFamily="18" charset="0"/>
                <a:cs typeface="Times New Roman" pitchFamily="18" charset="0"/>
              </a:rPr>
              <a:t>需要耐穿的褲子。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7528" y="2924945"/>
            <a:ext cx="3041156" cy="3406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C:\Users\Elaine\Documents\慈濟爾灣2015-2016\第三週\舊金山淘金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7888" y="2924944"/>
            <a:ext cx="5466132" cy="334800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5BF2F2-0F03-4D83-8BD0-C8C79D7621DB}"/>
              </a:ext>
            </a:extLst>
          </p:cNvPr>
          <p:cNvSpPr txBox="1"/>
          <p:nvPr/>
        </p:nvSpPr>
        <p:spPr>
          <a:xfrm>
            <a:off x="1811524" y="1844825"/>
            <a:ext cx="85689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DFKai-SB" panose="03000509000000000000" pitchFamily="65" charset="-120"/>
                <a:ea typeface="DFKai-SB" panose="03000509000000000000" pitchFamily="65" charset="-120"/>
              </a:rPr>
              <a:t>在美国西部加州有很多做粗活的人</a:t>
            </a:r>
            <a:r>
              <a:rPr 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(</a:t>
            </a:r>
            <a:r>
              <a:rPr lang="en-US" sz="2800" dirty="0" err="1">
                <a:latin typeface="DFKai-SB" panose="03000509000000000000" pitchFamily="65" charset="-120"/>
                <a:ea typeface="DFKai-SB" panose="03000509000000000000" pitchFamily="65" charset="-120"/>
              </a:rPr>
              <a:t>例如:骑马的牛仔或开矿的工人</a:t>
            </a:r>
            <a:r>
              <a:rPr 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)</a:t>
            </a:r>
            <a:r>
              <a:rPr lang="en-US" sz="2800" dirty="0" err="1">
                <a:latin typeface="DFKai-SB" panose="03000509000000000000" pitchFamily="65" charset="-120"/>
                <a:ea typeface="DFKai-SB" panose="03000509000000000000" pitchFamily="65" charset="-120"/>
              </a:rPr>
              <a:t>需要耐穿的裤子</a:t>
            </a:r>
            <a:r>
              <a:rPr 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。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606100" y="6398154"/>
            <a:ext cx="8045620" cy="492914"/>
          </a:xfrm>
        </p:spPr>
        <p:txBody>
          <a:bodyPr>
            <a:noAutofit/>
          </a:bodyPr>
          <a:lstStyle/>
          <a:p>
            <a:r>
              <a:rPr lang="zh-TW" altLang="en-US" sz="1400" b="0" dirty="0">
                <a:latin typeface="Times New Roman" pitchFamily="18" charset="0"/>
                <a:cs typeface="Times New Roman" pitchFamily="18" charset="0"/>
              </a:rPr>
              <a:t>當時有位裁縫師叫</a:t>
            </a:r>
            <a:r>
              <a:rPr lang="en-US" altLang="zh-TW" sz="1400" b="0" dirty="0">
                <a:latin typeface="Times New Roman" pitchFamily="18" charset="0"/>
                <a:cs typeface="Times New Roman" pitchFamily="18" charset="0"/>
              </a:rPr>
              <a:t>David Jacob</a:t>
            </a:r>
            <a:r>
              <a:rPr lang="zh-TW" altLang="en-US" sz="1400" b="0" dirty="0">
                <a:latin typeface="Times New Roman" pitchFamily="18" charset="0"/>
                <a:cs typeface="Times New Roman" pitchFamily="18" charset="0"/>
              </a:rPr>
              <a:t>。他</a:t>
            </a:r>
            <a:r>
              <a:rPr lang="en-US" altLang="zh-TW" sz="1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400" b="0" dirty="0">
                <a:latin typeface="Times New Roman" pitchFamily="18" charset="0"/>
                <a:cs typeface="Times New Roman" pitchFamily="18" charset="0"/>
              </a:rPr>
              <a:t>將包頭釘</a:t>
            </a:r>
            <a:r>
              <a:rPr lang="en-US" altLang="zh-TW" sz="1400" b="0" dirty="0">
                <a:latin typeface="Times New Roman" pitchFamily="18" charset="0"/>
                <a:cs typeface="Times New Roman" pitchFamily="18" charset="0"/>
              </a:rPr>
              <a:t>(rivet)</a:t>
            </a:r>
            <a:r>
              <a:rPr lang="zh-TW" altLang="en-US" sz="1400" b="0" dirty="0">
                <a:latin typeface="Times New Roman" pitchFamily="18" charset="0"/>
                <a:cs typeface="Times New Roman" pitchFamily="18" charset="0"/>
              </a:rPr>
              <a:t>釘在口袋的四角，褲子就變得更耐穿了。</a:t>
            </a:r>
            <a:endParaRPr lang="en-US" sz="14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內容版面配置區 10" descr="Jacob_Davis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8186480" y="4146313"/>
            <a:ext cx="6864" cy="8413"/>
          </a:xfrm>
        </p:spPr>
      </p:pic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8178" y="2132857"/>
            <a:ext cx="3378096" cy="3231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C:\Users\Elaine\Documents\慈濟爾灣2015-2016\第三週\Jacob_Dav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2568" y="3424794"/>
            <a:ext cx="6864" cy="8413"/>
          </a:xfrm>
          <a:prstGeom prst="rect">
            <a:avLst/>
          </a:prstGeom>
          <a:noFill/>
        </p:spPr>
      </p:pic>
      <p:pic>
        <p:nvPicPr>
          <p:cNvPr id="6148" name="Picture 4" descr="C:\Users\Elaine\Documents\慈濟爾灣2015-2016\第三週\Jacob_Dav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2568" y="3424794"/>
            <a:ext cx="6864" cy="8413"/>
          </a:xfrm>
          <a:prstGeom prst="rect">
            <a:avLst/>
          </a:prstGeom>
          <a:noFill/>
        </p:spPr>
      </p:pic>
      <p:pic>
        <p:nvPicPr>
          <p:cNvPr id="6149" name="Picture 5" descr="C:\Users\Elaine\Documents\慈濟爾灣2015-2016\第三週\Jacob_Dav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2568" y="3424794"/>
            <a:ext cx="6864" cy="8413"/>
          </a:xfrm>
          <a:prstGeom prst="rect">
            <a:avLst/>
          </a:prstGeom>
          <a:noFill/>
        </p:spPr>
      </p:pic>
      <p:pic>
        <p:nvPicPr>
          <p:cNvPr id="6151" name="Picture 7" descr="Jacob Davi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727" y="1943182"/>
            <a:ext cx="2945465" cy="3610576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84DC29-8E6E-4256-8DB6-38227D3AA012}"/>
              </a:ext>
            </a:extLst>
          </p:cNvPr>
          <p:cNvSpPr txBox="1"/>
          <p:nvPr/>
        </p:nvSpPr>
        <p:spPr>
          <a:xfrm>
            <a:off x="2221296" y="262509"/>
            <a:ext cx="77562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当时有位裁缝师叫</a:t>
            </a:r>
            <a:r>
              <a:rPr lang="en-US" altLang="zh-CN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David Jacob</a:t>
            </a:r>
            <a:r>
              <a:rPr lang="zh-CN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。他 将包头钉</a:t>
            </a:r>
            <a:r>
              <a:rPr lang="en-US" altLang="zh-CN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(rivet)</a:t>
            </a:r>
            <a:r>
              <a:rPr lang="zh-CN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钉在口袋的四角，裤子就变得更耐穿了。</a:t>
            </a:r>
            <a:endParaRPr lang="en-US" sz="32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43800" y="6335576"/>
            <a:ext cx="8704653" cy="522424"/>
          </a:xfrm>
        </p:spPr>
        <p:txBody>
          <a:bodyPr>
            <a:normAutofit fontScale="90000"/>
          </a:bodyPr>
          <a:lstStyle/>
          <a:p>
            <a:r>
              <a:rPr lang="zh-TW" altLang="en-US" sz="1600" dirty="0"/>
              <a:t>在加州淘金熱時期時，有一位成功商人叫</a:t>
            </a:r>
            <a:r>
              <a:rPr lang="en-US" altLang="zh-TW" sz="1600" dirty="0"/>
              <a:t>Levi Strauss </a:t>
            </a:r>
            <a:r>
              <a:rPr lang="zh-TW" altLang="en-US" sz="1600" dirty="0"/>
              <a:t>；</a:t>
            </a:r>
            <a:r>
              <a:rPr lang="en-US" altLang="zh-TW" sz="1600" dirty="0"/>
              <a:t>Jacob</a:t>
            </a:r>
            <a:r>
              <a:rPr lang="zh-TW" altLang="en-US" sz="1600" dirty="0"/>
              <a:t>與</a:t>
            </a:r>
            <a:r>
              <a:rPr lang="en-US" altLang="zh-TW" sz="1600" dirty="0"/>
              <a:t>Strauss</a:t>
            </a:r>
            <a:r>
              <a:rPr lang="zh-TW" altLang="en-US" sz="1600" dirty="0"/>
              <a:t>合作，發明了第一條牛仔褲。</a:t>
            </a:r>
            <a:endParaRPr lang="en-US" sz="1600" dirty="0"/>
          </a:p>
        </p:txBody>
      </p:sp>
      <p:pic>
        <p:nvPicPr>
          <p:cNvPr id="19458" name="Picture 2" descr="C:\Users\Elaine\Documents\慈濟爾灣2015-2016\第三週\Levi_Strauss_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552" y="2024704"/>
            <a:ext cx="3312368" cy="3556328"/>
          </a:xfrm>
          <a:prstGeom prst="rect">
            <a:avLst/>
          </a:prstGeom>
          <a:noFill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9653" y="2001589"/>
            <a:ext cx="3824739" cy="360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A1176E-2856-4764-837B-A899192AEF9B}"/>
              </a:ext>
            </a:extLst>
          </p:cNvPr>
          <p:cNvSpPr txBox="1"/>
          <p:nvPr/>
        </p:nvSpPr>
        <p:spPr>
          <a:xfrm>
            <a:off x="2063552" y="414640"/>
            <a:ext cx="79208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DFKai-SB" panose="03000509000000000000" pitchFamily="65" charset="-120"/>
                <a:ea typeface="DFKai-SB" panose="03000509000000000000" pitchFamily="65" charset="-120"/>
              </a:rPr>
              <a:t>在加州淘金热时期时，有一位成功商人叫Levi</a:t>
            </a:r>
            <a:r>
              <a:rPr 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 Strauss ；</a:t>
            </a:r>
            <a:r>
              <a:rPr lang="en-US" sz="3200" dirty="0" err="1">
                <a:latin typeface="DFKai-SB" panose="03000509000000000000" pitchFamily="65" charset="-120"/>
                <a:ea typeface="DFKai-SB" panose="03000509000000000000" pitchFamily="65" charset="-120"/>
              </a:rPr>
              <a:t>Jacob与Strauss合作，发明了第一条牛仔裤</a:t>
            </a:r>
            <a:r>
              <a:rPr 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。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2251056"/>
            <a:ext cx="3600400" cy="35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1" y="6211670"/>
            <a:ext cx="91109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1.</a:t>
            </a:r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今天上歷史課的時候，老師問：「今天有多少人穿牛仔褲？」結果，有百分之九十的同學都舉手。老師說：「那我們今天來談談牛仔褲的歷史吧。」</a:t>
            </a:r>
            <a:endParaRPr lang="en-US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B417F8-94D0-49B4-B200-86C5FB60CD85}"/>
              </a:ext>
            </a:extLst>
          </p:cNvPr>
          <p:cNvSpPr txBox="1"/>
          <p:nvPr/>
        </p:nvSpPr>
        <p:spPr>
          <a:xfrm>
            <a:off x="1703512" y="282138"/>
            <a:ext cx="878497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1.</a:t>
            </a:r>
            <a:r>
              <a:rPr lang="zh-CN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今天上历史课的时候，老师问：「今天有多少人穿牛仔裤？」结果，有百分之九十的同学都举手。老师说：「那我们今天来谈谈牛仔裤的历史吧。」</a:t>
            </a:r>
            <a:endParaRPr lang="en-US" sz="32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9801409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8" y="1937905"/>
            <a:ext cx="3960440" cy="394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0" y="621167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2.</a:t>
            </a:r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老師說：「在加州淘金熱時期，人潮不斷地湧進舊金山，有一個叫 </a:t>
            </a:r>
            <a:r>
              <a:rPr lang="en-US" altLang="zh-TW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Levi Strauss</a:t>
            </a:r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 的商人，他來這裡賣乾貨和衣物，幾年下來，生意做得很成功。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CB1F6F-476F-4FEF-9C7F-3951C3369DCE}"/>
              </a:ext>
            </a:extLst>
          </p:cNvPr>
          <p:cNvSpPr txBox="1"/>
          <p:nvPr/>
        </p:nvSpPr>
        <p:spPr>
          <a:xfrm>
            <a:off x="1631504" y="188640"/>
            <a:ext cx="9036496" cy="2088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2.</a:t>
            </a:r>
            <a:r>
              <a:rPr lang="zh-CN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老师说：「在加州淘金热时期，人潮不断地涌进旧金山，有一个叫 </a:t>
            </a:r>
            <a:r>
              <a:rPr lang="en-US" altLang="zh-CN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Levi Strauss </a:t>
            </a:r>
            <a:r>
              <a:rPr lang="zh-CN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的商人，他来这裡卖乾货和衣物，几年下来，生意做得很成功。</a:t>
            </a:r>
            <a:endParaRPr lang="en-US" sz="32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758888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8" y="2108587"/>
            <a:ext cx="3816424" cy="384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59496" y="6211670"/>
            <a:ext cx="900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3.</a:t>
            </a:r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那時，在西部做粗活兒的人很多，褲子很容易穿破。騎馬的牛仔和開礦的工人，特別需要口袋多、扣子牢，便宜耐穿的褲子。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E4841A-579F-4522-8B50-B7C807DC911F}"/>
              </a:ext>
            </a:extLst>
          </p:cNvPr>
          <p:cNvSpPr txBox="1"/>
          <p:nvPr/>
        </p:nvSpPr>
        <p:spPr>
          <a:xfrm>
            <a:off x="1775520" y="356463"/>
            <a:ext cx="87129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3.</a:t>
            </a:r>
            <a:r>
              <a:rPr lang="zh-TW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那時，在西部做粗活兒的人很多，褲子很容易穿破。騎馬的牛仔和開礦的工人，特別需要口袋多、扣子牢，便宜耐穿的褲子。</a:t>
            </a:r>
          </a:p>
        </p:txBody>
      </p:sp>
    </p:spTree>
    <p:extLst>
      <p:ext uri="{BB962C8B-B14F-4D97-AF65-F5344CB8AC3E}">
        <p14:creationId xmlns:p14="http://schemas.microsoft.com/office/powerpoint/2010/main" val="136035328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1700809"/>
            <a:ext cx="4167694" cy="420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59496" y="6211670"/>
            <a:ext cx="9073008" cy="646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4. Reno</a:t>
            </a:r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市有個叫</a:t>
            </a:r>
            <a:r>
              <a:rPr lang="en-US" altLang="zh-TW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David Jacob</a:t>
            </a:r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的裁縫</a:t>
            </a:r>
            <a:r>
              <a:rPr lang="en-US" altLang="zh-TW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, </a:t>
            </a:r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他把褲子口袋的四角釘上包頭釘，褲子就變得更耐穿，大家都喜歡購買他做的褲子。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EF2086-44BE-4AEC-A216-79393A9A2D92}"/>
              </a:ext>
            </a:extLst>
          </p:cNvPr>
          <p:cNvSpPr txBox="1"/>
          <p:nvPr/>
        </p:nvSpPr>
        <p:spPr>
          <a:xfrm>
            <a:off x="1524000" y="1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4. Reno</a:t>
            </a:r>
            <a:r>
              <a:rPr lang="zh-TW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市有個叫</a:t>
            </a:r>
            <a:r>
              <a:rPr lang="en-US" altLang="zh-TW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David Jacob</a:t>
            </a:r>
            <a:r>
              <a:rPr lang="zh-TW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的裁縫</a:t>
            </a:r>
            <a:r>
              <a:rPr lang="en-US" altLang="zh-TW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, </a:t>
            </a:r>
            <a:r>
              <a:rPr lang="zh-TW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他把褲子口袋的四角釘上包頭釘，褲子就變得更耐穿，大家都喜歡購買他做的褲子。</a:t>
            </a:r>
          </a:p>
        </p:txBody>
      </p:sp>
    </p:spTree>
    <p:extLst>
      <p:ext uri="{BB962C8B-B14F-4D97-AF65-F5344CB8AC3E}">
        <p14:creationId xmlns:p14="http://schemas.microsoft.com/office/powerpoint/2010/main" val="47856044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756" y="1628554"/>
            <a:ext cx="4392488" cy="445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95754" y="6211670"/>
            <a:ext cx="90004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5. Jacob</a:t>
            </a:r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想大量製造這種長褲，但是他沒有資本。於是，他找</a:t>
            </a:r>
            <a:r>
              <a:rPr lang="en-US" altLang="zh-TW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Levi</a:t>
            </a:r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和他合作。</a:t>
            </a:r>
            <a:r>
              <a:rPr lang="en-US" altLang="zh-TW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1873</a:t>
            </a:r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年，他們申請到專利，第一條牛仔褲就這樣誕生了。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7303A7-282D-47A0-AED0-272EBD0B306B}"/>
              </a:ext>
            </a:extLst>
          </p:cNvPr>
          <p:cNvSpPr txBox="1"/>
          <p:nvPr/>
        </p:nvSpPr>
        <p:spPr>
          <a:xfrm>
            <a:off x="1667508" y="1"/>
            <a:ext cx="8856984" cy="1572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5. Jacob</a:t>
            </a:r>
            <a:r>
              <a:rPr lang="zh-CN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想大量制造这种长裤，但是他没有资本。于是，他找</a:t>
            </a:r>
            <a:r>
              <a:rPr lang="en-US" altLang="zh-CN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Levi</a:t>
            </a:r>
            <a:r>
              <a:rPr lang="zh-CN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和他合作。</a:t>
            </a:r>
            <a:r>
              <a:rPr lang="en-US" altLang="zh-CN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1873</a:t>
            </a:r>
            <a:r>
              <a:rPr lang="zh-CN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年，他们申请到专利，第一条牛仔裤就这样诞生了。</a:t>
            </a:r>
            <a:endParaRPr lang="en-US" sz="32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672828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1772816"/>
            <a:ext cx="3744416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19481" y="6230698"/>
            <a:ext cx="9142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6. </a:t>
            </a:r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每條牛仔褲上面都有一塊小牛皮做的</a:t>
            </a:r>
            <a:r>
              <a:rPr lang="en-US" altLang="zh-TW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Levi </a:t>
            </a:r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公司商標，上面圖畫很有趣，它的意思是：</a:t>
            </a:r>
            <a:r>
              <a:rPr lang="en-US" altLang="zh-TW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Levi</a:t>
            </a:r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褲子很結實，兩匹馬都拉不破。</a:t>
            </a:r>
            <a:endParaRPr lang="en-US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10B156-21AF-4500-B89C-9EF98247F202}"/>
              </a:ext>
            </a:extLst>
          </p:cNvPr>
          <p:cNvSpPr txBox="1"/>
          <p:nvPr/>
        </p:nvSpPr>
        <p:spPr>
          <a:xfrm>
            <a:off x="1631504" y="68431"/>
            <a:ext cx="892899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6. </a:t>
            </a:r>
            <a:r>
              <a:rPr lang="zh-CN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每条牛仔裤上面都有一块小牛皮做的</a:t>
            </a:r>
            <a:r>
              <a:rPr lang="en-US" altLang="zh-CN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Levi </a:t>
            </a:r>
            <a:r>
              <a:rPr lang="zh-CN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公司商标，上面图画很有趣，它的意思是：</a:t>
            </a:r>
            <a:r>
              <a:rPr lang="en-US" altLang="zh-CN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Levi</a:t>
            </a:r>
            <a:r>
              <a:rPr lang="zh-CN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裤子很结实，两匹马都拉不破。</a:t>
            </a:r>
            <a:endParaRPr lang="en-US" sz="32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106684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2" y="1860748"/>
            <a:ext cx="4104456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13756" y="6211670"/>
            <a:ext cx="8964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7. Levi </a:t>
            </a:r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公司採用歐洲的丹尼布料做褲子，這種布料比藍色粗布</a:t>
            </a:r>
            <a:r>
              <a:rPr lang="en-US" altLang="zh-TW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jean</a:t>
            </a:r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更耐穿。他們在布料上不斷地求改進，</a:t>
            </a:r>
            <a:r>
              <a:rPr lang="en-US" altLang="zh-TW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Levi </a:t>
            </a:r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褲子也越來越受歡迎。</a:t>
            </a:r>
            <a:endParaRPr lang="en-US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A466C8-A8FE-4893-A47D-6E0471A15FE8}"/>
              </a:ext>
            </a:extLst>
          </p:cNvPr>
          <p:cNvSpPr txBox="1"/>
          <p:nvPr/>
        </p:nvSpPr>
        <p:spPr>
          <a:xfrm>
            <a:off x="1613756" y="44624"/>
            <a:ext cx="89644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7. Levi </a:t>
            </a:r>
            <a:r>
              <a:rPr lang="zh-CN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公司採用欧洲的丹尼布料做裤子，这种布料比蓝色粗布</a:t>
            </a:r>
            <a:r>
              <a:rPr lang="en-US" altLang="zh-CN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jean</a:t>
            </a:r>
            <a:r>
              <a:rPr lang="zh-CN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更耐穿。他们在布料上不断地求改进，</a:t>
            </a:r>
            <a:r>
              <a:rPr lang="en-US" altLang="zh-CN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Levi </a:t>
            </a:r>
            <a:r>
              <a:rPr lang="zh-CN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裤子也越来越受欢迎。</a:t>
            </a:r>
            <a:endParaRPr lang="en-US" sz="32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12933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1585" y="1052737"/>
            <a:ext cx="7109639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百貨公司</a:t>
            </a:r>
            <a:r>
              <a:rPr lang="en-US" altLang="zh-TW" sz="120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/</a:t>
            </a:r>
          </a:p>
          <a:p>
            <a:r>
              <a:rPr lang="zh-TW" altLang="en-US" sz="12000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百貨公司</a:t>
            </a:r>
            <a:endParaRPr lang="en-US" sz="12000" dirty="0"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  <a:p>
            <a:endParaRPr lang="en-US" sz="12000" dirty="0">
              <a:solidFill>
                <a:srgbClr val="FF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1093941"/>
            <a:ext cx="7128792" cy="3846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024864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2034969"/>
            <a:ext cx="4104456" cy="4148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30966" y="6198194"/>
            <a:ext cx="9144000" cy="65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8.1930</a:t>
            </a:r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年代，好萊塢拍了許多西部牛仔電影，牛仔們穿的褲子開始在全世界風行，中國人叫它牛仔褲，美國人叫它</a:t>
            </a:r>
            <a:r>
              <a:rPr lang="en-US" altLang="zh-TW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『jeans』</a:t>
            </a:r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。」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1F29D6-0885-475D-84FE-2CD8ABB3FB88}"/>
              </a:ext>
            </a:extLst>
          </p:cNvPr>
          <p:cNvSpPr txBox="1"/>
          <p:nvPr/>
        </p:nvSpPr>
        <p:spPr>
          <a:xfrm>
            <a:off x="1703512" y="332656"/>
            <a:ext cx="89644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8.1930</a:t>
            </a:r>
            <a:r>
              <a:rPr lang="zh-CN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年代，好莱坞拍了许多西部牛仔电影，牛仔们穿的裤子开始在全世界风行，中国人叫它牛仔裤，美国人叫它</a:t>
            </a:r>
            <a:r>
              <a:rPr lang="en-US" altLang="zh-CN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『jeans』</a:t>
            </a:r>
            <a:r>
              <a:rPr lang="zh-CN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。」</a:t>
            </a:r>
          </a:p>
        </p:txBody>
      </p:sp>
    </p:spTree>
    <p:extLst>
      <p:ext uri="{BB962C8B-B14F-4D97-AF65-F5344CB8AC3E}">
        <p14:creationId xmlns:p14="http://schemas.microsoft.com/office/powerpoint/2010/main" val="392520661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1820885"/>
            <a:ext cx="4320480" cy="426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31504" y="6274187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9.</a:t>
            </a:r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明明問：「既然牛仔褲是用丹尼布料做的，為什麼要叫它</a:t>
            </a:r>
            <a:r>
              <a:rPr lang="en-US" altLang="zh-TW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jeans</a:t>
            </a:r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呢？」老師說：「這個問題很好，找到答案的人，有獎！」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ED3675-F546-4B49-B87D-BAE71EE0DE0C}"/>
              </a:ext>
            </a:extLst>
          </p:cNvPr>
          <p:cNvSpPr txBox="1"/>
          <p:nvPr/>
        </p:nvSpPr>
        <p:spPr>
          <a:xfrm>
            <a:off x="1703512" y="230529"/>
            <a:ext cx="87849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9.</a:t>
            </a:r>
            <a:r>
              <a:rPr lang="zh-CN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明明问：「既然牛仔裤是用丹尼布料做的，为什麽要叫它</a:t>
            </a:r>
            <a:r>
              <a:rPr lang="en-US" altLang="zh-CN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jeans</a:t>
            </a:r>
            <a:r>
              <a:rPr lang="zh-CN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呢？」老师说：「这个问题很好，找到答案的人，有奖！」</a:t>
            </a:r>
            <a:endParaRPr lang="en-US" sz="32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178084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8" y="2031261"/>
            <a:ext cx="3744416" cy="3835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57356" y="6211670"/>
            <a:ext cx="91106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10. </a:t>
            </a:r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下課了，大家發現</a:t>
            </a:r>
            <a:r>
              <a:rPr lang="en-US" altLang="zh-TW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Mary</a:t>
            </a:r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穿了一條好像是撿來的破褲子。她得意地說：「這是新款式！有碎布頭做的補釘，又有小圓珠子做裝飾，很酷吧！」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565D8D-D3FA-49B4-9F41-C8DA8A33610E}"/>
              </a:ext>
            </a:extLst>
          </p:cNvPr>
          <p:cNvSpPr txBox="1"/>
          <p:nvPr/>
        </p:nvSpPr>
        <p:spPr>
          <a:xfrm>
            <a:off x="1631504" y="116632"/>
            <a:ext cx="892899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10. </a:t>
            </a:r>
            <a:r>
              <a:rPr lang="zh-CN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下课了，大家发现</a:t>
            </a:r>
            <a:r>
              <a:rPr lang="en-US" altLang="zh-CN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Mary</a:t>
            </a:r>
            <a:r>
              <a:rPr lang="zh-CN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穿了一条好像是捡来的破裤子。她得意地说：「这是新款式！有碎布头做的补钉，又有小圆珠子做装饰，很酷吧！」</a:t>
            </a:r>
            <a:endParaRPr lang="en-US" sz="32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1756164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276" y="1772816"/>
            <a:ext cx="4032448" cy="407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0" y="627418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11. </a:t>
            </a:r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明明說：「</a:t>
            </a:r>
            <a:r>
              <a:rPr lang="en-US" altLang="zh-TW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Mary</a:t>
            </a:r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的新牛仔褲到處都是洞，如果</a:t>
            </a:r>
            <a:r>
              <a:rPr lang="en-US" altLang="zh-TW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Levi</a:t>
            </a:r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先生看見了，他一定想不通，為什麼一百年後的牛仔褲做得這麼差？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6FEF7F-C84D-49A9-B640-058C8D8FF1AD}"/>
              </a:ext>
            </a:extLst>
          </p:cNvPr>
          <p:cNvSpPr txBox="1"/>
          <p:nvPr/>
        </p:nvSpPr>
        <p:spPr>
          <a:xfrm>
            <a:off x="1524000" y="562"/>
            <a:ext cx="9001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11. </a:t>
            </a:r>
            <a:r>
              <a:rPr lang="zh-CN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明明说：「</a:t>
            </a:r>
            <a:r>
              <a:rPr lang="en-US" altLang="zh-CN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Mary</a:t>
            </a:r>
            <a:r>
              <a:rPr lang="zh-CN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的新牛仔裤到处都是洞，如果</a:t>
            </a:r>
            <a:r>
              <a:rPr lang="en-US" altLang="zh-CN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Levi</a:t>
            </a:r>
            <a:r>
              <a:rPr lang="zh-CN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先生看见了，他一定想不通，为什麽一百年后的牛仔裤做得这麽差？</a:t>
            </a:r>
            <a:endParaRPr lang="en-US" sz="32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3072151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540" y="1979841"/>
            <a:ext cx="3816424" cy="3865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2262" y="6196285"/>
            <a:ext cx="9145738" cy="662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12. </a:t>
            </a:r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程文說：「現在的人無論逛街、上班、上學都愛穿牛仔褲，如果</a:t>
            </a:r>
            <a:r>
              <a:rPr lang="en-US" altLang="zh-TW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Jacob</a:t>
            </a:r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先生看見了，他一定很高興，因為牛仔褲是他發明的。」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FCD1F8-F9BB-4AAC-836A-1F89D080A295}"/>
              </a:ext>
            </a:extLst>
          </p:cNvPr>
          <p:cNvSpPr txBox="1"/>
          <p:nvPr/>
        </p:nvSpPr>
        <p:spPr>
          <a:xfrm>
            <a:off x="1631504" y="0"/>
            <a:ext cx="9036496" cy="1628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12. </a:t>
            </a:r>
            <a:r>
              <a:rPr lang="zh-CN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程文说：「现在的人无论逛街、上班、上学都爱穿牛仔裤，如果</a:t>
            </a:r>
            <a:r>
              <a:rPr lang="en-US" altLang="zh-CN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Jacob</a:t>
            </a:r>
            <a:r>
              <a:rPr lang="zh-CN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先生看见了，他一定很高兴，因为牛仔裤是他发明的。」</a:t>
            </a:r>
            <a:endParaRPr lang="en-US" sz="32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903426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68993" y="468096"/>
            <a:ext cx="8572414" cy="1421928"/>
          </a:xfrm>
        </p:spPr>
        <p:txBody>
          <a:bodyPr wrap="square">
            <a:spAutoFit/>
          </a:bodyPr>
          <a:lstStyle/>
          <a:p>
            <a:pPr algn="l"/>
            <a:r>
              <a:rPr lang="en-US" altLang="zh-TW" sz="32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itchFamily="18" charset="0"/>
              </a:rPr>
              <a:t>1.</a:t>
            </a:r>
            <a:r>
              <a:rPr lang="zh-CN" altLang="en-US" sz="32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itchFamily="18" charset="0"/>
              </a:rPr>
              <a:t> 为什么牛仔和矿工特别需要口袋多，扣子牢，便宜耐穿的裤子</a:t>
            </a:r>
            <a:r>
              <a:rPr lang="en-US" altLang="zh-CN" sz="32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itchFamily="18" charset="0"/>
              </a:rPr>
              <a:t>?</a:t>
            </a:r>
            <a:br>
              <a:rPr lang="en-US" altLang="zh-CN" sz="32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itchFamily="18" charset="0"/>
              </a:rPr>
            </a:br>
            <a:endParaRPr lang="en-US" sz="3200" dirty="0">
              <a:solidFill>
                <a:srgbClr val="0070C0"/>
              </a:solidFill>
              <a:latin typeface="DFKai-SB" panose="03000509000000000000" pitchFamily="65" charset="-120"/>
              <a:ea typeface="DFKai-SB" panose="03000509000000000000" pitchFamily="65" charset="-120"/>
              <a:cs typeface="Times New Roman" pitchFamily="18" charset="0"/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1568994" y="1844824"/>
            <a:ext cx="8919495" cy="1728192"/>
          </a:xfrm>
          <a:ln>
            <a:noFill/>
          </a:ln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32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itchFamily="18" charset="0"/>
              </a:rPr>
              <a:t>2. Levi </a:t>
            </a:r>
            <a:r>
              <a:rPr lang="zh-CN" altLang="en-US" sz="32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itchFamily="18" charset="0"/>
              </a:rPr>
              <a:t>裤子的商标 </a:t>
            </a:r>
            <a:r>
              <a:rPr lang="en-US" altLang="zh-CN" sz="32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itchFamily="18" charset="0"/>
              </a:rPr>
              <a:t>(</a:t>
            </a:r>
            <a:r>
              <a:rPr lang="en-US" sz="32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itchFamily="18" charset="0"/>
              </a:rPr>
              <a:t>trademark)</a:t>
            </a:r>
            <a:r>
              <a:rPr lang="zh-CN" altLang="en-US" sz="32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itchFamily="18" charset="0"/>
              </a:rPr>
              <a:t>是什么样的</a:t>
            </a:r>
            <a:r>
              <a:rPr lang="en-US" altLang="zh-CN" sz="32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itchFamily="18" charset="0"/>
              </a:rPr>
              <a:t>?</a:t>
            </a:r>
            <a:r>
              <a:rPr lang="zh-CN" altLang="en-US" sz="32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itchFamily="18" charset="0"/>
              </a:rPr>
              <a:t>有什么意思</a:t>
            </a:r>
            <a:r>
              <a:rPr lang="en-US" altLang="zh-CN" sz="32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itchFamily="18" charset="0"/>
              </a:rPr>
              <a:t>?</a:t>
            </a:r>
            <a:endParaRPr lang="en-US" sz="3200" dirty="0">
              <a:latin typeface="DFKai-SB" panose="03000509000000000000" pitchFamily="65" charset="-120"/>
              <a:ea typeface="DFKai-SB" panose="03000509000000000000" pitchFamily="65" charset="-120"/>
              <a:cs typeface="Times New Roman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0480" y="2538433"/>
            <a:ext cx="3132444" cy="2833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9281F5-1602-4578-98C1-7ABE504AAE7C}"/>
              </a:ext>
            </a:extLst>
          </p:cNvPr>
          <p:cNvSpPr txBox="1"/>
          <p:nvPr/>
        </p:nvSpPr>
        <p:spPr>
          <a:xfrm>
            <a:off x="1534929" y="6059222"/>
            <a:ext cx="90364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1.</a:t>
            </a:r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  <a:cs typeface="Times New Roman" pitchFamily="18" charset="0"/>
              </a:rPr>
              <a:t>為什麼牛仔和礦工特別需要口袋多，扣子牢，便宜耐穿的褲子</a:t>
            </a:r>
            <a:r>
              <a:rPr lang="en-US" altLang="zh-TW" dirty="0">
                <a:latin typeface="DFBiaoKaiShu-B5" panose="03000509000000000000" pitchFamily="65" charset="-120"/>
                <a:ea typeface="DFBiaoKaiShu-B5" panose="03000509000000000000" pitchFamily="65" charset="-120"/>
                <a:cs typeface="Times New Roman" pitchFamily="18" charset="0"/>
              </a:rPr>
              <a:t>?</a:t>
            </a:r>
            <a:r>
              <a:rPr lang="en-US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 </a:t>
            </a:r>
          </a:p>
          <a:p>
            <a:r>
              <a:rPr lang="en-US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2. </a:t>
            </a:r>
            <a:r>
              <a:rPr lang="en-US" dirty="0">
                <a:latin typeface="DFBiaoKaiShu-B5" panose="03000509000000000000" pitchFamily="65" charset="-120"/>
                <a:ea typeface="DFBiaoKaiShu-B5" panose="03000509000000000000" pitchFamily="65" charset="-120"/>
                <a:cs typeface="Times New Roman" pitchFamily="18" charset="0"/>
              </a:rPr>
              <a:t>Levi </a:t>
            </a:r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  <a:cs typeface="Times New Roman" pitchFamily="18" charset="0"/>
              </a:rPr>
              <a:t>褲子的商標 </a:t>
            </a:r>
            <a:r>
              <a:rPr lang="en-US" altLang="zh-TW" dirty="0">
                <a:latin typeface="DFBiaoKaiShu-B5" panose="03000509000000000000" pitchFamily="65" charset="-120"/>
                <a:ea typeface="DFBiaoKaiShu-B5" panose="03000509000000000000" pitchFamily="65" charset="-120"/>
                <a:cs typeface="Times New Roman" pitchFamily="18" charset="0"/>
              </a:rPr>
              <a:t>(trademark)</a:t>
            </a:r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  <a:cs typeface="Times New Roman" pitchFamily="18" charset="0"/>
              </a:rPr>
              <a:t>是什麼樣的</a:t>
            </a:r>
            <a:r>
              <a:rPr lang="en-US" altLang="zh-TW" dirty="0">
                <a:latin typeface="DFBiaoKaiShu-B5" panose="03000509000000000000" pitchFamily="65" charset="-120"/>
                <a:ea typeface="DFBiaoKaiShu-B5" panose="03000509000000000000" pitchFamily="65" charset="-120"/>
                <a:cs typeface="Times New Roman" pitchFamily="18" charset="0"/>
              </a:rPr>
              <a:t>?</a:t>
            </a:r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  <a:cs typeface="Times New Roman" pitchFamily="18" charset="0"/>
              </a:rPr>
              <a:t>有什麼意思</a:t>
            </a:r>
            <a:r>
              <a:rPr lang="en-US" altLang="zh-TW" dirty="0">
                <a:latin typeface="DFBiaoKaiShu-B5" panose="03000509000000000000" pitchFamily="65" charset="-120"/>
                <a:ea typeface="DFBiaoKaiShu-B5" panose="03000509000000000000" pitchFamily="65" charset="-120"/>
                <a:cs typeface="Times New Roman" pitchFamily="18" charset="0"/>
              </a:rPr>
              <a:t>?</a:t>
            </a:r>
            <a:endParaRPr lang="en-US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42064" y="211283"/>
            <a:ext cx="8363272" cy="1498178"/>
          </a:xfrm>
        </p:spPr>
        <p:txBody>
          <a:bodyPr>
            <a:normAutofit/>
          </a:bodyPr>
          <a:lstStyle/>
          <a:p>
            <a:pPr algn="just"/>
            <a:r>
              <a:rPr lang="en-US" altLang="zh-CN" sz="32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itchFamily="18" charset="0"/>
              </a:rPr>
              <a:t>3. </a:t>
            </a:r>
            <a:r>
              <a:rPr lang="zh-CN" altLang="en-US" sz="32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itchFamily="18" charset="0"/>
              </a:rPr>
              <a:t>牛仔裤原来是工人穿的裤子，为什么后来会风行全世界</a:t>
            </a:r>
            <a:r>
              <a:rPr lang="en-US" altLang="zh-CN" sz="32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itchFamily="18" charset="0"/>
              </a:rPr>
              <a:t>?</a:t>
            </a:r>
            <a:endParaRPr lang="en-US" sz="32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42064" y="1723451"/>
            <a:ext cx="8352928" cy="172819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CN" sz="32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itchFamily="18" charset="0"/>
              </a:rPr>
              <a:t>4. </a:t>
            </a:r>
            <a:r>
              <a:rPr lang="zh-CN" altLang="en-US" sz="32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itchFamily="18" charset="0"/>
              </a:rPr>
              <a:t>用</a:t>
            </a:r>
            <a:r>
              <a:rPr lang="en-US" altLang="zh-CN" sz="32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itchFamily="18" charset="0"/>
              </a:rPr>
              <a:t>Denim</a:t>
            </a:r>
            <a:r>
              <a:rPr lang="zh-CN" altLang="en-US" sz="32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itchFamily="18" charset="0"/>
              </a:rPr>
              <a:t>布料做的裤子</a:t>
            </a:r>
          </a:p>
          <a:p>
            <a:pPr>
              <a:buNone/>
            </a:pPr>
            <a:r>
              <a:rPr lang="zh-CN" altLang="en-US" sz="32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itchFamily="18" charset="0"/>
              </a:rPr>
              <a:t>为什么叫</a:t>
            </a:r>
            <a:r>
              <a:rPr lang="en-US" altLang="zh-CN" sz="32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itchFamily="18" charset="0"/>
              </a:rPr>
              <a:t>jeans?</a:t>
            </a:r>
            <a:endParaRPr lang="en-US" sz="3200" dirty="0">
              <a:latin typeface="DFKai-SB" panose="03000509000000000000" pitchFamily="65" charset="-120"/>
              <a:ea typeface="DFKai-SB" panose="03000509000000000000" pitchFamily="65" charset="-120"/>
              <a:cs typeface="Times New Roman" pitchFamily="18" charset="0"/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0096" y="2348880"/>
            <a:ext cx="3024336" cy="3452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B9D48E-A351-4BBA-9187-6DBC32CD534C}"/>
              </a:ext>
            </a:extLst>
          </p:cNvPr>
          <p:cNvSpPr txBox="1"/>
          <p:nvPr/>
        </p:nvSpPr>
        <p:spPr>
          <a:xfrm>
            <a:off x="1569840" y="6167046"/>
            <a:ext cx="86409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latin typeface="DFBiaoKaiShu-B5" panose="03000509000000000000" pitchFamily="65" charset="-120"/>
                <a:ea typeface="DFBiaoKaiShu-B5" panose="03000509000000000000" pitchFamily="65" charset="-120"/>
                <a:cs typeface="Times New Roman" pitchFamily="18" charset="0"/>
              </a:rPr>
              <a:t>3. </a:t>
            </a:r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牛仔褲原來是工人穿的褲子，為什麼後來會風行全世界</a:t>
            </a:r>
            <a:r>
              <a:rPr lang="en-US" altLang="zh-TW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? </a:t>
            </a:r>
          </a:p>
          <a:p>
            <a:pPr>
              <a:buNone/>
            </a:pPr>
            <a:r>
              <a:rPr lang="en-US" dirty="0">
                <a:latin typeface="DFBiaoKaiShu-B5" panose="03000509000000000000" pitchFamily="65" charset="-120"/>
                <a:ea typeface="DFBiaoKaiShu-B5" panose="03000509000000000000" pitchFamily="65" charset="-120"/>
                <a:cs typeface="Times New Roman" pitchFamily="18" charset="0"/>
              </a:rPr>
              <a:t>4. </a:t>
            </a:r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  <a:cs typeface="Times New Roman" pitchFamily="18" charset="0"/>
              </a:rPr>
              <a:t>用</a:t>
            </a:r>
            <a:r>
              <a:rPr lang="en-US" altLang="zh-TW" dirty="0">
                <a:latin typeface="DFBiaoKaiShu-B5" panose="03000509000000000000" pitchFamily="65" charset="-120"/>
                <a:ea typeface="DFBiaoKaiShu-B5" panose="03000509000000000000" pitchFamily="65" charset="-120"/>
                <a:cs typeface="Times New Roman" pitchFamily="18" charset="0"/>
              </a:rPr>
              <a:t>Denim</a:t>
            </a:r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  <a:cs typeface="Times New Roman" pitchFamily="18" charset="0"/>
              </a:rPr>
              <a:t>布料做的褲</a:t>
            </a:r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子</a:t>
            </a:r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  <a:cs typeface="Times New Roman" pitchFamily="18" charset="0"/>
              </a:rPr>
              <a:t>為什麼叫</a:t>
            </a:r>
            <a:r>
              <a:rPr lang="en-US" altLang="zh-TW" dirty="0">
                <a:latin typeface="DFBiaoKaiShu-B5" panose="03000509000000000000" pitchFamily="65" charset="-120"/>
                <a:ea typeface="DFBiaoKaiShu-B5" panose="03000509000000000000" pitchFamily="65" charset="-120"/>
                <a:cs typeface="Times New Roman" pitchFamily="18" charset="0"/>
              </a:rPr>
              <a:t>jeans?</a:t>
            </a:r>
            <a:r>
              <a:rPr lang="zh-CN" altLang="en-US" dirty="0">
                <a:latin typeface="DFBiaoKaiShu-B5" panose="03000509000000000000" pitchFamily="65" charset="-120"/>
                <a:ea typeface="DFBiaoKaiShu-B5" panose="03000509000000000000" pitchFamily="65" charset="-120"/>
                <a:cs typeface="Times New Roman" pitchFamily="18" charset="0"/>
              </a:rPr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CCC16DCB-F307-4C03-947A-476642E28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267" y="367288"/>
            <a:ext cx="3985638" cy="5700797"/>
          </a:xfrm>
          <a:prstGeom prst="rect">
            <a:avLst/>
          </a:prstGeom>
        </p:spPr>
      </p:pic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6DA4306A-408C-4CCA-954A-8A36ED03C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557" y="342274"/>
            <a:ext cx="4227579" cy="571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6704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0F8CBA-2C6E-4789-ADE8-FDFBBECB215A}"/>
              </a:ext>
            </a:extLst>
          </p:cNvPr>
          <p:cNvSpPr txBox="1"/>
          <p:nvPr/>
        </p:nvSpPr>
        <p:spPr>
          <a:xfrm>
            <a:off x="3503712" y="2420889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DFKai-SB" panose="03000509000000000000" pitchFamily="65" charset="-120"/>
                <a:ea typeface="DFKai-SB" panose="03000509000000000000" pitchFamily="65" charset="-120"/>
              </a:rPr>
              <a:t>第二周生字及词语</a:t>
            </a:r>
            <a:endParaRPr lang="en-US" sz="48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0123872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7" y="1844824"/>
            <a:ext cx="3148129" cy="393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5" y="2132856"/>
            <a:ext cx="43846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260648"/>
            <a:ext cx="5776604" cy="1387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2493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9"/>
          <a:stretch/>
        </p:blipFill>
        <p:spPr bwMode="auto">
          <a:xfrm>
            <a:off x="2006601" y="643467"/>
            <a:ext cx="81787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216291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02132" y="89972"/>
            <a:ext cx="8363272" cy="1498178"/>
          </a:xfrm>
        </p:spPr>
        <p:txBody>
          <a:bodyPr>
            <a:normAutofit/>
          </a:bodyPr>
          <a:lstStyle/>
          <a:p>
            <a:r>
              <a:rPr lang="zh-TW" altLang="en-US" sz="4000" b="1" u="sng" dirty="0">
                <a:latin typeface="DFKai-SB" panose="03000509000000000000" pitchFamily="65" charset="-120"/>
                <a:ea typeface="DFKai-SB" panose="03000509000000000000" pitchFamily="65" charset="-120"/>
              </a:rPr>
              <a:t>扶</a:t>
            </a:r>
            <a:r>
              <a:rPr lang="en-US" altLang="zh-TW" sz="4000" u="sng" dirty="0">
                <a:latin typeface="DFKai-SB" panose="03000509000000000000" pitchFamily="65" charset="-120"/>
                <a:ea typeface="DFKai-SB" panose="03000509000000000000" pitchFamily="65" charset="-120"/>
                <a:cs typeface="Times New Roman" pitchFamily="18" charset="0"/>
              </a:rPr>
              <a:t>(to support with hand)</a:t>
            </a:r>
            <a:r>
              <a:rPr lang="en-US" sz="4000" u="sng" dirty="0">
                <a:latin typeface="DFKai-SB" panose="03000509000000000000" pitchFamily="65" charset="-120"/>
                <a:ea typeface="DFKai-SB" panose="03000509000000000000" pitchFamily="65" charset="-120"/>
                <a:cs typeface="Times New Roman" pitchFamily="18" charset="0"/>
              </a:rPr>
              <a:t>/</a:t>
            </a:r>
            <a:r>
              <a:rPr lang="zh-TW" altLang="en-US" sz="40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扶手</a:t>
            </a:r>
            <a:r>
              <a:rPr lang="en-US" altLang="zh-TW" sz="4000" u="sng" dirty="0">
                <a:latin typeface="DFKai-SB" panose="03000509000000000000" pitchFamily="65" charset="-120"/>
                <a:ea typeface="DFKai-SB" panose="03000509000000000000" pitchFamily="65" charset="-120"/>
                <a:cs typeface="Times New Roman" pitchFamily="18" charset="0"/>
              </a:rPr>
              <a:t>(handrail)</a:t>
            </a:r>
            <a:endParaRPr lang="en-US" sz="4000" dirty="0">
              <a:latin typeface="DFKai-SB" panose="03000509000000000000" pitchFamily="65" charset="-120"/>
              <a:ea typeface="DFKai-SB" panose="03000509000000000000" pitchFamily="65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75520" y="1844826"/>
            <a:ext cx="8640960" cy="1656183"/>
          </a:xfrm>
        </p:spPr>
        <p:txBody>
          <a:bodyPr>
            <a:normAutofit/>
          </a:bodyPr>
          <a:lstStyle/>
          <a:p>
            <a:r>
              <a:rPr lang="zh-CN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小朋友们小心地扶着扶手慢慢走上楼。</a:t>
            </a:r>
            <a:endParaRPr lang="en-US" sz="32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sz="32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1027" name="Picture 3" descr="C:\Users\Elaine\Documents\慈濟爾灣2015-2016\第一週\圖片\小孩扶扶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7768" y="2564904"/>
            <a:ext cx="4517820" cy="338400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755E49-71C5-444D-8F42-1386D8CF1648}"/>
              </a:ext>
            </a:extLst>
          </p:cNvPr>
          <p:cNvSpPr txBox="1"/>
          <p:nvPr/>
        </p:nvSpPr>
        <p:spPr>
          <a:xfrm>
            <a:off x="1743597" y="6398696"/>
            <a:ext cx="46568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小朋友們小心地</a:t>
            </a:r>
            <a:r>
              <a:rPr lang="zh-TW" altLang="en-US" b="1" dirty="0">
                <a:solidFill>
                  <a:srgbClr val="FF0000"/>
                </a:solidFill>
              </a:rPr>
              <a:t>扶</a:t>
            </a:r>
            <a:r>
              <a:rPr lang="zh-TW" altLang="en-US" dirty="0"/>
              <a:t>著</a:t>
            </a:r>
            <a:r>
              <a:rPr lang="zh-TW" altLang="en-US" b="1" dirty="0">
                <a:solidFill>
                  <a:srgbClr val="FF0000"/>
                </a:solidFill>
              </a:rPr>
              <a:t>扶手</a:t>
            </a:r>
            <a:r>
              <a:rPr lang="zh-TW" altLang="en-US" dirty="0"/>
              <a:t>慢慢走上樓。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82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7" y="1772816"/>
            <a:ext cx="7413625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4509120"/>
            <a:ext cx="437832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9" y="4273713"/>
            <a:ext cx="3341043" cy="2278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16632"/>
            <a:ext cx="4104456" cy="139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909416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sz="6600" dirty="0">
                <a:latin typeface="DFKai-SB" panose="03000509000000000000" pitchFamily="65" charset="-120"/>
                <a:ea typeface="DFKai-SB" panose="03000509000000000000" pitchFamily="65" charset="-120"/>
              </a:rPr>
              <a:t>衣</a:t>
            </a:r>
            <a:r>
              <a:rPr lang="zh-TW" altLang="en-US" sz="6600" dirty="0">
                <a:solidFill>
                  <a:srgbClr val="FF000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架</a:t>
            </a:r>
            <a:r>
              <a:rPr lang="en-US" altLang="zh-TW" sz="6600" dirty="0">
                <a:latin typeface="DFKai-SB" panose="03000509000000000000" pitchFamily="65" charset="-120"/>
                <a:ea typeface="DFKai-SB" panose="03000509000000000000" pitchFamily="65" charset="-120"/>
              </a:rPr>
              <a:t>/</a:t>
            </a:r>
            <a:r>
              <a:rPr lang="zh-TW" altLang="en-US" sz="6600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衣</a:t>
            </a:r>
            <a:r>
              <a:rPr lang="zh-TW" altLang="en-US" sz="6600" dirty="0">
                <a:solidFill>
                  <a:srgbClr val="FF0000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架</a:t>
            </a:r>
            <a:endParaRPr lang="en-US" sz="6600" dirty="0">
              <a:solidFill>
                <a:srgbClr val="FF0000"/>
              </a:solidFill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420" y="1484785"/>
            <a:ext cx="474345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3" y="188641"/>
            <a:ext cx="2492375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3" y="4437112"/>
            <a:ext cx="3218807" cy="1873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7" y="5085184"/>
            <a:ext cx="2045869" cy="1318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7" y="5048342"/>
            <a:ext cx="1771265" cy="1470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27312"/>
            <a:ext cx="4529708" cy="1369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68361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5" y="2348880"/>
            <a:ext cx="4346997" cy="421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2780928"/>
            <a:ext cx="3098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67608" y="476672"/>
            <a:ext cx="55707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白色碎花連衣裙</a:t>
            </a:r>
            <a:endParaRPr lang="en-US" altLang="zh-TW" sz="6000" dirty="0">
              <a:solidFill>
                <a:srgbClr val="FF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CN" altLang="en-US" sz="60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白色碎花连衣裙</a:t>
            </a:r>
            <a:endParaRPr lang="en-US" sz="6000" dirty="0">
              <a:solidFill>
                <a:srgbClr val="FF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8147282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933" y="1628801"/>
            <a:ext cx="2767013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1436084"/>
            <a:ext cx="23431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3861049"/>
            <a:ext cx="4152875" cy="2785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062" y="4149081"/>
            <a:ext cx="3089275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836713"/>
            <a:ext cx="2425700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388" y="188640"/>
            <a:ext cx="4075604" cy="117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09496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9939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u="sng" dirty="0">
                <a:latin typeface="華康明體W5注音字" pitchFamily="18" charset="-120"/>
                <a:ea typeface="華康明體W5注音字" pitchFamily="18" charset="-120"/>
              </a:rPr>
              <a:t>碎</a:t>
            </a:r>
            <a:r>
              <a:rPr lang="en-US" altLang="zh-TW" sz="6000" u="sng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(broken into pieces)</a:t>
            </a:r>
            <a:endParaRPr lang="en-US" sz="6000" u="sng" dirty="0">
              <a:latin typeface="Times New Roman" pitchFamily="18" charset="0"/>
              <a:ea typeface="華康明體W5注音字" pitchFamily="18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6453336"/>
            <a:ext cx="8686800" cy="404664"/>
          </a:xfrm>
        </p:spPr>
        <p:txBody>
          <a:bodyPr>
            <a:normAutofit/>
          </a:bodyPr>
          <a:lstStyle/>
          <a:p>
            <a:r>
              <a:rPr lang="zh-TW" altLang="en-US" sz="1800" dirty="0"/>
              <a:t>妹妹又不小心打破杯子了；現在地上到處都是</a:t>
            </a:r>
            <a:r>
              <a:rPr lang="zh-TW" altLang="en-US" sz="1800" dirty="0">
                <a:latin typeface="王漢宗中楷體注音" pitchFamily="82" charset="-120"/>
                <a:ea typeface="王漢宗中楷體注音" pitchFamily="82" charset="-120"/>
              </a:rPr>
              <a:t>破掉</a:t>
            </a:r>
            <a:r>
              <a:rPr lang="zh-TW" altLang="en-US" sz="1800" dirty="0"/>
              <a:t>的杯子</a:t>
            </a:r>
            <a:r>
              <a:rPr lang="zh-TW" altLang="en-US" sz="1800" b="1" dirty="0">
                <a:solidFill>
                  <a:srgbClr val="FF0000"/>
                </a:solidFill>
              </a:rPr>
              <a:t>碎</a:t>
            </a:r>
            <a:r>
              <a:rPr lang="zh-TW" altLang="en-US" sz="1800" dirty="0"/>
              <a:t>片。</a:t>
            </a:r>
            <a:endParaRPr lang="en-US" sz="1800" dirty="0"/>
          </a:p>
          <a:p>
            <a:endParaRPr lang="en-US" sz="1800" dirty="0"/>
          </a:p>
        </p:txBody>
      </p:sp>
      <p:pic>
        <p:nvPicPr>
          <p:cNvPr id="2050" name="Picture 2" descr="C:\Users\Elaine\Documents\慈濟爾灣2015-2016\第一週\圖片\打破杯子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4032" y="2708921"/>
            <a:ext cx="3312368" cy="3347745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CB63E0-66B2-47F0-B8FF-45B6D1E2152C}"/>
              </a:ext>
            </a:extLst>
          </p:cNvPr>
          <p:cNvSpPr txBox="1"/>
          <p:nvPr/>
        </p:nvSpPr>
        <p:spPr>
          <a:xfrm>
            <a:off x="1965516" y="1913138"/>
            <a:ext cx="816293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妹妹又不小心打破杯子了；现在地上到处都是破掉的杯子碎片。</a:t>
            </a:r>
            <a:endParaRPr lang="en-US" sz="32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6496965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2060849"/>
            <a:ext cx="4737100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332656"/>
            <a:ext cx="7438937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03618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72816"/>
            <a:ext cx="2952328" cy="4725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1916832"/>
            <a:ext cx="2968338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16632"/>
            <a:ext cx="6092408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731273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6600" y="1220617"/>
            <a:ext cx="3618748" cy="109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94CE627-0B82-4FF5-8A1A-440A0666E9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566652" y="810346"/>
            <a:ext cx="3618746" cy="189079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95387" y="4315867"/>
            <a:ext cx="998080" cy="194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white car on a stage&#10;&#10;Description automatically generated with low confidence">
            <a:extLst>
              <a:ext uri="{FF2B5EF4-FFF2-40B4-BE49-F238E27FC236}">
                <a16:creationId xmlns:a16="http://schemas.microsoft.com/office/drawing/2014/main" id="{1D8BD27F-A938-4565-B6C2-D281EF4716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509248" y="3839171"/>
            <a:ext cx="3129803" cy="208914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54377" y="4315866"/>
            <a:ext cx="1856195" cy="190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D2BF83-C82F-4506-B74A-095D172A9640}"/>
              </a:ext>
            </a:extLst>
          </p:cNvPr>
          <p:cNvSpPr txBox="1"/>
          <p:nvPr/>
        </p:nvSpPr>
        <p:spPr>
          <a:xfrm>
            <a:off x="7865532" y="2501086"/>
            <a:ext cx="231986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www.iphonemod.net/kuo-more-detail-iphone-13-120hz-and-more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9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98ECB5-9E5E-4858-9C0A-D535F71B43BE}"/>
              </a:ext>
            </a:extLst>
          </p:cNvPr>
          <p:cNvSpPr txBox="1"/>
          <p:nvPr/>
        </p:nvSpPr>
        <p:spPr>
          <a:xfrm>
            <a:off x="5332008" y="5728259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 tooltip="https://raymondtec.com/2019/03/my-brief-but-familiar-ride-in-teslas-brand-new-model-y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0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93802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5560" y="688921"/>
            <a:ext cx="55707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新款區</a:t>
            </a:r>
            <a:r>
              <a:rPr lang="zh-CN" altLang="en-US" sz="60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、新款区</a:t>
            </a:r>
            <a:endParaRPr lang="en-US" sz="6000" dirty="0">
              <a:solidFill>
                <a:srgbClr val="FF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857" y="1916833"/>
            <a:ext cx="3456384" cy="4485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76872"/>
            <a:ext cx="44069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47300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3978</Words>
  <Application>Microsoft Office PowerPoint</Application>
  <PresentationFormat>Widescreen</PresentationFormat>
  <Paragraphs>253</Paragraphs>
  <Slides>142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142</vt:i4>
      </vt:variant>
    </vt:vector>
  </HeadingPairs>
  <TitlesOfParts>
    <vt:vector size="157" baseType="lpstr">
      <vt:lpstr>等线 Light</vt:lpstr>
      <vt:lpstr>DFBiaoKaiShu-B5</vt:lpstr>
      <vt:lpstr>DFKai-SB</vt:lpstr>
      <vt:lpstr>DFKai-SB</vt:lpstr>
      <vt:lpstr>DFPBiaoKaiW5_HanPinIn1LU</vt:lpstr>
      <vt:lpstr>DFPKaiW5-GB5-AZ</vt:lpstr>
      <vt:lpstr>新細明體</vt:lpstr>
      <vt:lpstr>王漢宗中楷體注音</vt:lpstr>
      <vt:lpstr>華康明體W5注音字</vt:lpstr>
      <vt:lpstr>華康明體W5破音字1</vt:lpstr>
      <vt:lpstr>Arial</vt:lpstr>
      <vt:lpstr>Calibri</vt:lpstr>
      <vt:lpstr>Calibri Light</vt:lpstr>
      <vt:lpstr>Times New Roman</vt:lpstr>
      <vt:lpstr>Office Theme</vt:lpstr>
      <vt:lpstr>八册第一课</vt:lpstr>
      <vt:lpstr>逛商场</vt:lpstr>
      <vt:lpstr>PowerPoint Presentation</vt:lpstr>
      <vt:lpstr>南海岸购物中心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购物商场里还有些什么?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購物中心/購物中心</vt:lpstr>
      <vt:lpstr>PowerPoint Presentation</vt:lpstr>
      <vt:lpstr>PowerPoint Presentation</vt:lpstr>
      <vt:lpstr>PowerPoint Presentation</vt:lpstr>
      <vt:lpstr>PowerPoint Presentation</vt:lpstr>
      <vt:lpstr>珠寶/珠寶</vt:lpstr>
      <vt:lpstr>鞋子/鞋子</vt:lpstr>
      <vt:lpstr>PowerPoint Presentation</vt:lpstr>
      <vt:lpstr>PowerPoint Presentation</vt:lpstr>
      <vt:lpstr>專櫃/專櫃</vt:lpstr>
      <vt:lpstr>PowerPoint Presentation</vt:lpstr>
      <vt:lpstr>PowerPoint Presentation</vt:lpstr>
      <vt:lpstr>標示（标示）(indicate)</vt:lpstr>
      <vt:lpstr>PowerPoint Presentation</vt:lpstr>
      <vt:lpstr>PowerPoint Presentation</vt:lpstr>
      <vt:lpstr>標示（标示）(indicate)</vt:lpstr>
      <vt:lpstr>折扣</vt:lpstr>
      <vt:lpstr>           折扣/扣扣子</vt:lpstr>
      <vt:lpstr>PowerPoint Presentation</vt:lpstr>
      <vt:lpstr>寬廣的/寬廣的</vt:lpstr>
      <vt:lpstr>PowerPoint Presentation</vt:lpstr>
      <vt:lpstr>PowerPoint Presentation</vt:lpstr>
      <vt:lpstr>PowerPoint Presentation</vt:lpstr>
      <vt:lpstr>休閒區/休閒區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第二周</vt:lpstr>
      <vt:lpstr>第一条牛仔裤第一條牛仔褲</vt:lpstr>
      <vt:lpstr>PowerPoint Presentation</vt:lpstr>
      <vt:lpstr>在加州淘金熱時期時，有一位成功商人叫Levi Strauss ；Jacob與Strauss合作，發明了第一條牛仔褲。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为什么牛仔和矿工特别需要口袋多，扣子牢，便宜耐穿的裤子? </vt:lpstr>
      <vt:lpstr>3. 牛仔裤原来是工人穿的裤子，为什么后来会风行全世界?</vt:lpstr>
      <vt:lpstr>PowerPoint Presentation</vt:lpstr>
      <vt:lpstr>PowerPoint Presentation</vt:lpstr>
      <vt:lpstr>PowerPoint Presentation</vt:lpstr>
      <vt:lpstr>扶(to support with hand)/扶手(handrail)</vt:lpstr>
      <vt:lpstr>PowerPoint Presentation</vt:lpstr>
      <vt:lpstr>衣架/衣架</vt:lpstr>
      <vt:lpstr>PowerPoint Presentation</vt:lpstr>
      <vt:lpstr>PowerPoint Presentation</vt:lpstr>
      <vt:lpstr>碎(broken into pieces)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美國製/美國製</vt:lpstr>
      <vt:lpstr>  製造(to make; to manufacture)</vt:lpstr>
      <vt:lpstr>流行(popular)/过时過時(out of date)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第三周</vt:lpstr>
      <vt:lpstr>PowerPoint Presentation</vt:lpstr>
      <vt:lpstr>牛仔褲/牛仔褲</vt:lpstr>
      <vt:lpstr>PowerPoint Presentation</vt:lpstr>
      <vt:lpstr>釘/釘</vt:lpstr>
      <vt:lpstr>PowerPoint Presentation</vt:lpstr>
      <vt:lpstr>圓形/圓形</vt:lpstr>
      <vt:lpstr>PowerPoint Presentation</vt:lpstr>
      <vt:lpstr>小吃街/小吃街</vt:lpstr>
      <vt:lpstr>撿到/撿到</vt:lpstr>
      <vt:lpstr>脑筋急转弯</vt:lpstr>
      <vt:lpstr>捡起来!!!</vt:lpstr>
      <vt:lpstr>捡 撿(to pick)</vt:lpstr>
      <vt:lpstr>便宜/便宜</vt:lpstr>
      <vt:lpstr>PowerPoint Presentation</vt:lpstr>
      <vt:lpstr>合理(reasonable)</vt:lpstr>
      <vt:lpstr>    值/值得(be worth)</vt:lpstr>
      <vt:lpstr>暑假里，值得去看看的美国10大景点，你去过几个? </vt:lpstr>
      <vt:lpstr>風格/風格</vt:lpstr>
      <vt:lpstr>课堂活动1:（会话练习）课本P20</vt:lpstr>
      <vt:lpstr>PowerPoint Presentation</vt:lpstr>
      <vt:lpstr>第四周</vt:lpstr>
      <vt:lpstr>语法小复习</vt:lpstr>
      <vt:lpstr> 分分秒秒、世世代代、岁岁年年。</vt:lpstr>
      <vt:lpstr>PowerPoint Presentation</vt:lpstr>
      <vt:lpstr>PowerPoint Presentation</vt:lpstr>
      <vt:lpstr>   跑来跑去、跳来跳去、看来看去。   </vt:lpstr>
      <vt:lpstr>PowerPoint Presentation</vt:lpstr>
      <vt:lpstr>PowerPoint Presentation</vt:lpstr>
      <vt:lpstr>PowerPoint Presentation</vt:lpstr>
      <vt:lpstr>看圖說話:林雲和媽媽一起去逛街買衣服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八册第一课</dc:title>
  <dc:creator>Xin Tong</dc:creator>
  <cp:lastModifiedBy>Xin Tong</cp:lastModifiedBy>
  <cp:revision>2</cp:revision>
  <dcterms:created xsi:type="dcterms:W3CDTF">2022-05-29T21:22:35Z</dcterms:created>
  <dcterms:modified xsi:type="dcterms:W3CDTF">2022-05-29T23:01:25Z</dcterms:modified>
</cp:coreProperties>
</file>